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9" r:id="rId7"/>
    <p:sldId id="271" r:id="rId8"/>
    <p:sldId id="273" r:id="rId9"/>
    <p:sldId id="261" r:id="rId10"/>
    <p:sldId id="263" r:id="rId11"/>
    <p:sldId id="272" r:id="rId12"/>
    <p:sldId id="264" r:id="rId13"/>
    <p:sldId id="262" r:id="rId14"/>
    <p:sldId id="265" r:id="rId15"/>
    <p:sldId id="266" r:id="rId16"/>
    <p:sldId id="267" r:id="rId17"/>
    <p:sldId id="268"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8" Type="http://schemas.openxmlformats.org/officeDocument/2006/relationships/package" Target="../embeddings/Hoja_de_c_lculo_de_Microsoft_Office_Excel1.xlsx"/><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image" Target="../media/image6.jpeg"/><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charts/_rels/chart2.xml.rels><?xml version="1.0" encoding="UTF-8" standalone="yes"?>
<Relationships xmlns="http://schemas.openxmlformats.org/package/2006/relationships"><Relationship Id="rId8" Type="http://schemas.openxmlformats.org/officeDocument/2006/relationships/package" Target="../embeddings/Hoja_de_c_lculo_de_Microsoft_Office_Excel2.xlsx"/><Relationship Id="rId3" Type="http://schemas.openxmlformats.org/officeDocument/2006/relationships/image" Target="../media/image15.jpeg"/><Relationship Id="rId7" Type="http://schemas.openxmlformats.org/officeDocument/2006/relationships/image" Target="../media/image12.jpeg"/><Relationship Id="rId2" Type="http://schemas.openxmlformats.org/officeDocument/2006/relationships/image" Target="../media/image14.jpeg"/><Relationship Id="rId1" Type="http://schemas.openxmlformats.org/officeDocument/2006/relationships/image" Target="../media/image13.jpeg"/><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charts/_rels/chart3.xml.rels><?xml version="1.0" encoding="UTF-8" standalone="yes"?>
<Relationships xmlns="http://schemas.openxmlformats.org/package/2006/relationships"><Relationship Id="rId8" Type="http://schemas.openxmlformats.org/officeDocument/2006/relationships/package" Target="../embeddings/Hoja_de_c_lculo_de_Microsoft_Office_Excel3.xlsx"/><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15.jpeg"/><Relationship Id="rId1" Type="http://schemas.openxmlformats.org/officeDocument/2006/relationships/image" Target="../media/image13.jpeg"/><Relationship Id="rId6" Type="http://schemas.openxmlformats.org/officeDocument/2006/relationships/image" Target="../media/image11.jpeg"/><Relationship Id="rId5" Type="http://schemas.openxmlformats.org/officeDocument/2006/relationships/image" Target="../media/image17.jpeg"/><Relationship Id="rId4" Type="http://schemas.openxmlformats.org/officeDocument/2006/relationships/image" Target="../media/image16.jpeg"/></Relationships>
</file>

<file path=ppt/charts/_rels/chart4.xml.rels><?xml version="1.0" encoding="UTF-8" standalone="yes"?>
<Relationships xmlns="http://schemas.openxmlformats.org/package/2006/relationships"><Relationship Id="rId8" Type="http://schemas.openxmlformats.org/officeDocument/2006/relationships/package" Target="../embeddings/Hoja_de_c_lculo_de_Microsoft_Office_Excel4.xlsx"/><Relationship Id="rId3" Type="http://schemas.openxmlformats.org/officeDocument/2006/relationships/image" Target="../media/image15.jpeg"/><Relationship Id="rId7" Type="http://schemas.openxmlformats.org/officeDocument/2006/relationships/image" Target="../media/image12.jpeg"/><Relationship Id="rId2" Type="http://schemas.openxmlformats.org/officeDocument/2006/relationships/image" Target="../media/image19.jpeg"/><Relationship Id="rId1" Type="http://schemas.openxmlformats.org/officeDocument/2006/relationships/image" Target="../media/image13.jpeg"/><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PY"/>
  <c:chart>
    <c:title>
      <c:tx>
        <c:rich>
          <a:bodyPr/>
          <a:lstStyle/>
          <a:p>
            <a:pPr>
              <a:defRPr/>
            </a:pPr>
            <a:r>
              <a:rPr lang="en-US" dirty="0" err="1" smtClean="0"/>
              <a:t>Bienes</a:t>
            </a:r>
            <a:r>
              <a:rPr lang="en-US" baseline="0" dirty="0" smtClean="0"/>
              <a:t> </a:t>
            </a:r>
            <a:r>
              <a:rPr lang="en-US" baseline="0" dirty="0" err="1" smtClean="0"/>
              <a:t>Propios</a:t>
            </a:r>
            <a:r>
              <a:rPr lang="en-US" baseline="0" dirty="0" smtClean="0"/>
              <a:t> del </a:t>
            </a:r>
            <a:r>
              <a:rPr lang="en-US" baseline="0" dirty="0" err="1" smtClean="0"/>
              <a:t>Causante</a:t>
            </a:r>
            <a:endParaRPr lang="en-US" baseline="0" dirty="0" smtClean="0"/>
          </a:p>
          <a:p>
            <a:pPr>
              <a:defRPr/>
            </a:pPr>
            <a:r>
              <a:rPr lang="en-US" baseline="0" dirty="0" smtClean="0"/>
              <a:t>Valor G 9.000.000.-</a:t>
            </a:r>
            <a:endParaRPr lang="en-US" dirty="0"/>
          </a:p>
        </c:rich>
      </c:tx>
      <c:layout/>
    </c:title>
    <c:view3D>
      <c:rotX val="30"/>
      <c:depthPercent val="100"/>
      <c:perspective val="30"/>
    </c:view3D>
    <c:plotArea>
      <c:layout>
        <c:manualLayout>
          <c:layoutTarget val="inner"/>
          <c:xMode val="edge"/>
          <c:yMode val="edge"/>
          <c:x val="1.8131422572985143E-2"/>
          <c:y val="9.1621586205521327E-2"/>
          <c:w val="0.96373715485402967"/>
          <c:h val="0.87672238697124816"/>
        </c:manualLayout>
      </c:layout>
      <c:pie3DChart>
        <c:varyColors val="1"/>
        <c:ser>
          <c:idx val="0"/>
          <c:order val="0"/>
          <c:tx>
            <c:strRef>
              <c:f>Hoja1!$B$1</c:f>
              <c:strCache>
                <c:ptCount val="1"/>
                <c:pt idx="0">
                  <c:v>Columna1</c:v>
                </c:pt>
              </c:strCache>
            </c:strRef>
          </c:tx>
          <c:explosion val="25"/>
          <c:dPt>
            <c:idx val="0"/>
            <c:spPr>
              <a:blipFill dpi="0" rotWithShape="1">
                <a:blip xmlns:r="http://schemas.openxmlformats.org/officeDocument/2006/relationships" r:embed="rId1">
                  <a:alphaModFix amt="72000"/>
                </a:blip>
                <a:srcRect/>
                <a:stretch>
                  <a:fillRect/>
                </a:stretch>
              </a:blipFill>
            </c:spPr>
          </c:dPt>
          <c:dPt>
            <c:idx val="1"/>
            <c:spPr>
              <a:blipFill>
                <a:blip xmlns:r="http://schemas.openxmlformats.org/officeDocument/2006/relationships" r:embed="rId2"/>
                <a:stretch>
                  <a:fillRect/>
                </a:stretch>
              </a:blipFill>
            </c:spPr>
          </c:dPt>
          <c:dPt>
            <c:idx val="2"/>
            <c:spPr>
              <a:blipFill dpi="0" rotWithShape="1">
                <a:blip xmlns:r="http://schemas.openxmlformats.org/officeDocument/2006/relationships" r:embed="rId3">
                  <a:alphaModFix amt="57000"/>
                </a:blip>
                <a:srcRect/>
                <a:stretch>
                  <a:fillRect/>
                </a:stretch>
              </a:blipFill>
            </c:spPr>
          </c:dPt>
          <c:dPt>
            <c:idx val="3"/>
            <c:spPr>
              <a:blipFill>
                <a:blip xmlns:r="http://schemas.openxmlformats.org/officeDocument/2006/relationships" r:embed="rId4"/>
                <a:stretch>
                  <a:fillRect/>
                </a:stretch>
              </a:blipFill>
            </c:spPr>
          </c:dPt>
          <c:dPt>
            <c:idx val="4"/>
            <c:spPr>
              <a:blipFill dpi="0" rotWithShape="1">
                <a:blip xmlns:r="http://schemas.openxmlformats.org/officeDocument/2006/relationships" r:embed="rId5"/>
                <a:srcRect/>
                <a:stretch>
                  <a:fillRect/>
                </a:stretch>
              </a:blipFill>
            </c:spPr>
          </c:dPt>
          <c:dPt>
            <c:idx val="5"/>
            <c:spPr>
              <a:blipFill>
                <a:blip xmlns:r="http://schemas.openxmlformats.org/officeDocument/2006/relationships" r:embed="rId6"/>
                <a:stretch>
                  <a:fillRect/>
                </a:stretch>
              </a:blipFill>
            </c:spPr>
          </c:dPt>
          <c:dLbls>
            <c:numFmt formatCode="0.00%" sourceLinked="0"/>
            <c:dLblPos val="inEnd"/>
            <c:showVal val="1"/>
            <c:showCatName val="1"/>
            <c:showPercent val="1"/>
          </c:dLbls>
          <c:cat>
            <c:strRef>
              <c:f>Hoja1!$A$2:$A$7</c:f>
              <c:strCache>
                <c:ptCount val="6"/>
                <c:pt idx="0">
                  <c:v>Descendiente</c:v>
                </c:pt>
                <c:pt idx="1">
                  <c:v>Descendiente</c:v>
                </c:pt>
                <c:pt idx="2">
                  <c:v>Cónyuge Superstite</c:v>
                </c:pt>
                <c:pt idx="3">
                  <c:v>Descendiente</c:v>
                </c:pt>
                <c:pt idx="4">
                  <c:v>Descendiente</c:v>
                </c:pt>
                <c:pt idx="5">
                  <c:v>Descendiente</c:v>
                </c:pt>
              </c:strCache>
            </c:strRef>
          </c:cat>
          <c:val>
            <c:numRef>
              <c:f>Hoja1!$B$2:$B$7</c:f>
              <c:numCache>
                <c:formatCode>#,##0</c:formatCode>
                <c:ptCount val="6"/>
                <c:pt idx="0">
                  <c:v>1500000</c:v>
                </c:pt>
                <c:pt idx="1">
                  <c:v>1500000</c:v>
                </c:pt>
                <c:pt idx="2">
                  <c:v>1500000</c:v>
                </c:pt>
                <c:pt idx="3">
                  <c:v>1500000</c:v>
                </c:pt>
                <c:pt idx="4">
                  <c:v>1500000</c:v>
                </c:pt>
                <c:pt idx="5">
                  <c:v>1500000</c:v>
                </c:pt>
              </c:numCache>
            </c:numRef>
          </c:val>
        </c:ser>
        <c:ser>
          <c:idx val="1"/>
          <c:order val="1"/>
          <c:tx>
            <c:strRef>
              <c:f>Hoja1!$C$1</c:f>
              <c:strCache>
                <c:ptCount val="1"/>
                <c:pt idx="0">
                  <c:v>Masa Hereditaria</c:v>
                </c:pt>
              </c:strCache>
            </c:strRef>
          </c:tx>
          <c:explosion val="25"/>
          <c:cat>
            <c:strRef>
              <c:f>Hoja1!$A$2:$A$7</c:f>
              <c:strCache>
                <c:ptCount val="6"/>
                <c:pt idx="0">
                  <c:v>Descendiente</c:v>
                </c:pt>
                <c:pt idx="1">
                  <c:v>Descendiente</c:v>
                </c:pt>
                <c:pt idx="2">
                  <c:v>Cónyuge Superstite</c:v>
                </c:pt>
                <c:pt idx="3">
                  <c:v>Descendiente</c:v>
                </c:pt>
                <c:pt idx="4">
                  <c:v>Descendiente</c:v>
                </c:pt>
                <c:pt idx="5">
                  <c:v>Descendiente</c:v>
                </c:pt>
              </c:strCache>
            </c:strRef>
          </c:cat>
          <c:val>
            <c:numRef>
              <c:f>Hoja1!$C$2:$C$7</c:f>
              <c:numCache>
                <c:formatCode>General</c:formatCode>
                <c:ptCount val="6"/>
                <c:pt idx="0">
                  <c:v>1</c:v>
                </c:pt>
                <c:pt idx="1">
                  <c:v>1</c:v>
                </c:pt>
                <c:pt idx="2">
                  <c:v>1</c:v>
                </c:pt>
                <c:pt idx="3">
                  <c:v>1</c:v>
                </c:pt>
                <c:pt idx="4">
                  <c:v>1</c:v>
                </c:pt>
                <c:pt idx="5">
                  <c:v>1</c:v>
                </c:pt>
              </c:numCache>
            </c:numRef>
          </c:val>
        </c:ser>
      </c:pie3DChart>
    </c:plotArea>
    <c:plotVisOnly val="1"/>
  </c:chart>
  <c:spPr>
    <a:blipFill>
      <a:blip xmlns:r="http://schemas.openxmlformats.org/officeDocument/2006/relationships" r:embed="rId7"/>
      <a:tile tx="0" ty="0" sx="100000" sy="100000" flip="none" algn="tl"/>
    </a:blipFill>
    <a:effectLst>
      <a:innerShdw blurRad="63500" dist="50800" dir="13500000">
        <a:prstClr val="black">
          <a:alpha val="50000"/>
        </a:prstClr>
      </a:innerShdw>
    </a:effectLst>
  </c:spPr>
  <c:txPr>
    <a:bodyPr/>
    <a:lstStyle/>
    <a:p>
      <a:pPr>
        <a:defRPr sz="1800"/>
      </a:pPr>
      <a:endParaRPr lang="es-PY"/>
    </a:p>
  </c:txPr>
  <c:externalData r:id="rId8"/>
</c:chartSpace>
</file>

<file path=ppt/charts/chart2.xml><?xml version="1.0" encoding="utf-8"?>
<c:chartSpace xmlns:c="http://schemas.openxmlformats.org/drawingml/2006/chart" xmlns:a="http://schemas.openxmlformats.org/drawingml/2006/main" xmlns:r="http://schemas.openxmlformats.org/officeDocument/2006/relationships">
  <c:lang val="es-PY"/>
  <c:chart>
    <c:title>
      <c:tx>
        <c:rich>
          <a:bodyPr/>
          <a:lstStyle/>
          <a:p>
            <a:pPr>
              <a:defRPr/>
            </a:pPr>
            <a:r>
              <a:rPr lang="en-US" dirty="0" err="1" smtClean="0"/>
              <a:t>Bienes</a:t>
            </a:r>
            <a:r>
              <a:rPr lang="en-US" baseline="0" dirty="0" smtClean="0"/>
              <a:t> </a:t>
            </a:r>
            <a:r>
              <a:rPr lang="en-US" baseline="0" dirty="0" err="1" smtClean="0"/>
              <a:t>Propios</a:t>
            </a:r>
            <a:r>
              <a:rPr lang="en-US" baseline="0" dirty="0" smtClean="0"/>
              <a:t> del </a:t>
            </a:r>
            <a:r>
              <a:rPr lang="en-US" baseline="0" dirty="0" err="1" smtClean="0"/>
              <a:t>Causante</a:t>
            </a:r>
            <a:endParaRPr lang="en-US" baseline="0" dirty="0" smtClean="0"/>
          </a:p>
          <a:p>
            <a:pPr>
              <a:defRPr/>
            </a:pPr>
            <a:r>
              <a:rPr lang="en-US" baseline="0" dirty="0" smtClean="0"/>
              <a:t>Valor G 9.000.000.-</a:t>
            </a:r>
            <a:endParaRPr lang="en-US" dirty="0"/>
          </a:p>
        </c:rich>
      </c:tx>
      <c:layout/>
    </c:title>
    <c:view3D>
      <c:rotX val="30"/>
      <c:depthPercent val="100"/>
      <c:perspective val="30"/>
    </c:view3D>
    <c:plotArea>
      <c:layout>
        <c:manualLayout>
          <c:layoutTarget val="inner"/>
          <c:xMode val="edge"/>
          <c:yMode val="edge"/>
          <c:x val="1.813142257298514E-2"/>
          <c:y val="9.1621586205521313E-2"/>
          <c:w val="0.96373715485402967"/>
          <c:h val="0.87672238697124816"/>
        </c:manualLayout>
      </c:layout>
      <c:pie3DChart>
        <c:varyColors val="1"/>
        <c:ser>
          <c:idx val="0"/>
          <c:order val="0"/>
          <c:tx>
            <c:strRef>
              <c:f>Hoja1!$B$1</c:f>
              <c:strCache>
                <c:ptCount val="1"/>
                <c:pt idx="0">
                  <c:v>Columna1</c:v>
                </c:pt>
              </c:strCache>
            </c:strRef>
          </c:tx>
          <c:explosion val="25"/>
          <c:dPt>
            <c:idx val="0"/>
            <c:spPr>
              <a:blipFill dpi="0" rotWithShape="1">
                <a:blip xmlns:r="http://schemas.openxmlformats.org/officeDocument/2006/relationships" r:embed="rId1">
                  <a:alphaModFix amt="72000"/>
                </a:blip>
                <a:srcRect/>
                <a:stretch>
                  <a:fillRect/>
                </a:stretch>
              </a:blipFill>
            </c:spPr>
          </c:dPt>
          <c:dPt>
            <c:idx val="1"/>
            <c:spPr>
              <a:blipFill dpi="0" rotWithShape="1">
                <a:blip xmlns:r="http://schemas.openxmlformats.org/officeDocument/2006/relationships" r:embed="rId2">
                  <a:alphaModFix amt="46000"/>
                </a:blip>
                <a:srcRect/>
                <a:stretch>
                  <a:fillRect/>
                </a:stretch>
              </a:blipFill>
            </c:spPr>
          </c:dPt>
          <c:dPt>
            <c:idx val="2"/>
            <c:spPr>
              <a:blipFill dpi="0" rotWithShape="1">
                <a:blip xmlns:r="http://schemas.openxmlformats.org/officeDocument/2006/relationships" r:embed="rId3">
                  <a:alphaModFix amt="57000"/>
                </a:blip>
                <a:srcRect/>
                <a:stretch>
                  <a:fillRect/>
                </a:stretch>
              </a:blipFill>
            </c:spPr>
          </c:dPt>
          <c:dPt>
            <c:idx val="3"/>
            <c:spPr>
              <a:blipFill>
                <a:blip xmlns:r="http://schemas.openxmlformats.org/officeDocument/2006/relationships" r:embed="rId4"/>
                <a:stretch>
                  <a:fillRect/>
                </a:stretch>
              </a:blipFill>
            </c:spPr>
          </c:dPt>
          <c:dPt>
            <c:idx val="4"/>
            <c:spPr>
              <a:blipFill dpi="0" rotWithShape="1">
                <a:blip xmlns:r="http://schemas.openxmlformats.org/officeDocument/2006/relationships" r:embed="rId5"/>
                <a:srcRect/>
                <a:stretch>
                  <a:fillRect/>
                </a:stretch>
              </a:blipFill>
            </c:spPr>
          </c:dPt>
          <c:dPt>
            <c:idx val="5"/>
            <c:spPr>
              <a:blipFill>
                <a:blip xmlns:r="http://schemas.openxmlformats.org/officeDocument/2006/relationships" r:embed="rId6"/>
                <a:stretch>
                  <a:fillRect/>
                </a:stretch>
              </a:blipFill>
            </c:spPr>
          </c:dPt>
          <c:dLbls>
            <c:dLbl>
              <c:idx val="0"/>
              <c:layout>
                <c:manualLayout>
                  <c:x val="-0.28659722222222228"/>
                  <c:y val="3.4737532808398952E-3"/>
                </c:manualLayout>
              </c:layout>
              <c:dLblPos val="bestFit"/>
              <c:showVal val="1"/>
              <c:showCatName val="1"/>
              <c:showPercent val="1"/>
            </c:dLbl>
            <c:dLbl>
              <c:idx val="1"/>
              <c:layout>
                <c:manualLayout>
                  <c:x val="-0.27470920822397199"/>
                  <c:y val="-0.20172965879265092"/>
                </c:manualLayout>
              </c:layout>
              <c:dLblPos val="bestFit"/>
              <c:showVal val="1"/>
              <c:showCatName val="1"/>
              <c:showPercent val="1"/>
            </c:dLbl>
            <c:dLbl>
              <c:idx val="2"/>
              <c:layout>
                <c:manualLayout>
                  <c:x val="9.1195538057742914E-2"/>
                  <c:y val="-0.18809098862642198"/>
                </c:manualLayout>
              </c:layout>
              <c:dLblPos val="bestFit"/>
              <c:showVal val="1"/>
              <c:showCatName val="1"/>
              <c:showPercent val="1"/>
            </c:dLbl>
            <c:numFmt formatCode="0.00%" sourceLinked="0"/>
            <c:dLblPos val="inEnd"/>
            <c:showVal val="1"/>
            <c:showCatName val="1"/>
            <c:showPercent val="1"/>
          </c:dLbls>
          <c:cat>
            <c:strRef>
              <c:f>Hoja1!$A$2:$A$4</c:f>
              <c:strCache>
                <c:ptCount val="3"/>
                <c:pt idx="1">
                  <c:v>Cónyuge Superstite</c:v>
                </c:pt>
                <c:pt idx="2">
                  <c:v>Suegra</c:v>
                </c:pt>
              </c:strCache>
            </c:strRef>
          </c:cat>
          <c:val>
            <c:numRef>
              <c:f>Hoja1!$B$2:$B$4</c:f>
              <c:numCache>
                <c:formatCode>#,##0</c:formatCode>
                <c:ptCount val="3"/>
                <c:pt idx="1">
                  <c:v>4500000</c:v>
                </c:pt>
                <c:pt idx="2">
                  <c:v>4500000</c:v>
                </c:pt>
              </c:numCache>
            </c:numRef>
          </c:val>
        </c:ser>
        <c:ser>
          <c:idx val="1"/>
          <c:order val="1"/>
          <c:tx>
            <c:strRef>
              <c:f>Hoja1!$C$1</c:f>
              <c:strCache>
                <c:ptCount val="1"/>
                <c:pt idx="0">
                  <c:v>Masa Hereditaria</c:v>
                </c:pt>
              </c:strCache>
            </c:strRef>
          </c:tx>
          <c:explosion val="25"/>
          <c:cat>
            <c:strRef>
              <c:f>Hoja1!$A$2:$A$4</c:f>
              <c:strCache>
                <c:ptCount val="3"/>
                <c:pt idx="1">
                  <c:v>Cónyuge Superstite</c:v>
                </c:pt>
                <c:pt idx="2">
                  <c:v>Suegra</c:v>
                </c:pt>
              </c:strCache>
            </c:strRef>
          </c:cat>
          <c:val>
            <c:numRef>
              <c:f>Hoja1!$C$2:$C$4</c:f>
              <c:numCache>
                <c:formatCode>General</c:formatCode>
                <c:ptCount val="3"/>
                <c:pt idx="0">
                  <c:v>1</c:v>
                </c:pt>
                <c:pt idx="1">
                  <c:v>1</c:v>
                </c:pt>
                <c:pt idx="2">
                  <c:v>1</c:v>
                </c:pt>
              </c:numCache>
            </c:numRef>
          </c:val>
        </c:ser>
      </c:pie3DChart>
    </c:plotArea>
    <c:plotVisOnly val="1"/>
  </c:chart>
  <c:spPr>
    <a:blipFill>
      <a:blip xmlns:r="http://schemas.openxmlformats.org/officeDocument/2006/relationships" r:embed="rId7"/>
      <a:tile tx="0" ty="0" sx="100000" sy="100000" flip="none" algn="tl"/>
    </a:blipFill>
    <a:effectLst>
      <a:innerShdw blurRad="63500" dist="50800" dir="13500000">
        <a:prstClr val="black">
          <a:alpha val="50000"/>
        </a:prstClr>
      </a:innerShdw>
    </a:effectLst>
  </c:spPr>
  <c:txPr>
    <a:bodyPr/>
    <a:lstStyle/>
    <a:p>
      <a:pPr>
        <a:defRPr sz="1800"/>
      </a:pPr>
      <a:endParaRPr lang="es-PY"/>
    </a:p>
  </c:txPr>
  <c:externalData r:id="rId8"/>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PY"/>
  <c:chart>
    <c:title>
      <c:tx>
        <c:rich>
          <a:bodyPr/>
          <a:lstStyle/>
          <a:p>
            <a:pPr>
              <a:defRPr/>
            </a:pPr>
            <a:r>
              <a:rPr lang="en-US" dirty="0" err="1" smtClean="0"/>
              <a:t>Bienes</a:t>
            </a:r>
            <a:r>
              <a:rPr lang="en-US" baseline="0" dirty="0" smtClean="0"/>
              <a:t> </a:t>
            </a:r>
            <a:r>
              <a:rPr lang="en-US" baseline="0" dirty="0" err="1" smtClean="0"/>
              <a:t>Propios</a:t>
            </a:r>
            <a:r>
              <a:rPr lang="en-US" baseline="0" dirty="0" smtClean="0"/>
              <a:t> del </a:t>
            </a:r>
            <a:r>
              <a:rPr lang="en-US" baseline="0" dirty="0" err="1" smtClean="0"/>
              <a:t>Causante</a:t>
            </a:r>
            <a:endParaRPr lang="en-US" baseline="0" dirty="0" smtClean="0"/>
          </a:p>
          <a:p>
            <a:pPr>
              <a:defRPr/>
            </a:pPr>
            <a:r>
              <a:rPr lang="en-US" baseline="0" dirty="0" smtClean="0"/>
              <a:t>Valor G 9.000.000.-</a:t>
            </a:r>
            <a:endParaRPr lang="en-US" dirty="0"/>
          </a:p>
        </c:rich>
      </c:tx>
      <c:layout/>
    </c:title>
    <c:view3D>
      <c:rotX val="30"/>
      <c:depthPercent val="100"/>
      <c:perspective val="30"/>
    </c:view3D>
    <c:plotArea>
      <c:layout>
        <c:manualLayout>
          <c:layoutTarget val="inner"/>
          <c:xMode val="edge"/>
          <c:yMode val="edge"/>
          <c:x val="2.7853674540682414E-2"/>
          <c:y val="0.10088086905803441"/>
          <c:w val="0.95401498250218764"/>
          <c:h val="0.86746310877806887"/>
        </c:manualLayout>
      </c:layout>
      <c:pie3DChart>
        <c:varyColors val="1"/>
        <c:ser>
          <c:idx val="0"/>
          <c:order val="0"/>
          <c:tx>
            <c:strRef>
              <c:f>Hoja1!$B$1</c:f>
              <c:strCache>
                <c:ptCount val="1"/>
                <c:pt idx="0">
                  <c:v>Columna1</c:v>
                </c:pt>
              </c:strCache>
            </c:strRef>
          </c:tx>
          <c:explosion val="25"/>
          <c:dPt>
            <c:idx val="0"/>
            <c:spPr>
              <a:blipFill dpi="0" rotWithShape="1">
                <a:blip xmlns:r="http://schemas.openxmlformats.org/officeDocument/2006/relationships" r:embed="rId1">
                  <a:alphaModFix amt="72000"/>
                </a:blip>
                <a:srcRect/>
                <a:stretch>
                  <a:fillRect/>
                </a:stretch>
              </a:blipFill>
            </c:spPr>
          </c:dPt>
          <c:dPt>
            <c:idx val="1"/>
            <c:spPr>
              <a:blipFill>
                <a:blip xmlns:r="http://schemas.openxmlformats.org/officeDocument/2006/relationships" r:embed="rId2"/>
                <a:stretch>
                  <a:fillRect/>
                </a:stretch>
              </a:blipFill>
            </c:spPr>
          </c:dPt>
          <c:dPt>
            <c:idx val="2"/>
            <c:spPr>
              <a:blipFill dpi="0" rotWithShape="1">
                <a:blip xmlns:r="http://schemas.openxmlformats.org/officeDocument/2006/relationships" r:embed="rId3">
                  <a:alphaModFix amt="57000"/>
                </a:blip>
                <a:srcRect/>
                <a:stretch>
                  <a:fillRect/>
                </a:stretch>
              </a:blipFill>
            </c:spPr>
          </c:dPt>
          <c:dPt>
            <c:idx val="3"/>
            <c:spPr>
              <a:blipFill>
                <a:blip xmlns:r="http://schemas.openxmlformats.org/officeDocument/2006/relationships" r:embed="rId4"/>
                <a:stretch>
                  <a:fillRect/>
                </a:stretch>
              </a:blipFill>
            </c:spPr>
          </c:dPt>
          <c:dPt>
            <c:idx val="4"/>
            <c:spPr>
              <a:blipFill dpi="0" rotWithShape="1">
                <a:blip xmlns:r="http://schemas.openxmlformats.org/officeDocument/2006/relationships" r:embed="rId5"/>
                <a:srcRect/>
                <a:stretch>
                  <a:fillRect/>
                </a:stretch>
              </a:blipFill>
            </c:spPr>
          </c:dPt>
          <c:dPt>
            <c:idx val="5"/>
            <c:spPr>
              <a:blipFill>
                <a:blip xmlns:r="http://schemas.openxmlformats.org/officeDocument/2006/relationships" r:embed="rId6"/>
                <a:stretch>
                  <a:fillRect/>
                </a:stretch>
              </a:blipFill>
            </c:spPr>
          </c:dPt>
          <c:dLbls>
            <c:dLbl>
              <c:idx val="0"/>
              <c:layout>
                <c:manualLayout>
                  <c:x val="-0.15060389326334209"/>
                  <c:y val="0.10910863225430156"/>
                </c:manualLayout>
              </c:layout>
              <c:dLblPos val="bestFit"/>
              <c:showVal val="1"/>
              <c:showCatName val="1"/>
              <c:showPercent val="1"/>
            </c:dLbl>
            <c:dLbl>
              <c:idx val="1"/>
              <c:layout>
                <c:manualLayout>
                  <c:x val="-4.4400699912511054E-4"/>
                  <c:y val="-3.1660542432196001E-2"/>
                </c:manualLayout>
              </c:layout>
              <c:dLblPos val="bestFit"/>
              <c:showVal val="1"/>
              <c:showCatName val="1"/>
              <c:showPercent val="1"/>
            </c:dLbl>
            <c:dLbl>
              <c:idx val="3"/>
              <c:layout>
                <c:manualLayout>
                  <c:x val="6.7111876640419954E-2"/>
                  <c:y val="-5.0178915135608064E-2"/>
                </c:manualLayout>
              </c:layout>
              <c:dLblPos val="bestFit"/>
              <c:showVal val="1"/>
              <c:showCatName val="1"/>
              <c:showPercent val="1"/>
            </c:dLbl>
            <c:dLbl>
              <c:idx val="4"/>
              <c:layout>
                <c:manualLayout>
                  <c:x val="3.115944881889764E-2"/>
                  <c:y val="2.392344706911638E-2"/>
                </c:manualLayout>
              </c:layout>
              <c:dLblPos val="bestFit"/>
              <c:showVal val="1"/>
              <c:showCatName val="1"/>
              <c:showPercent val="1"/>
            </c:dLbl>
            <c:numFmt formatCode="0.00%" sourceLinked="0"/>
            <c:dLblPos val="inEnd"/>
            <c:showVal val="1"/>
            <c:showCatName val="1"/>
            <c:showPercent val="1"/>
          </c:dLbls>
          <c:cat>
            <c:strRef>
              <c:f>Hoja1!$A$2:$A$7</c:f>
              <c:strCache>
                <c:ptCount val="5"/>
                <c:pt idx="0">
                  <c:v>Abuelo</c:v>
                </c:pt>
                <c:pt idx="1">
                  <c:v>Abuela</c:v>
                </c:pt>
                <c:pt idx="2">
                  <c:v>Cónyuge Superstite</c:v>
                </c:pt>
                <c:pt idx="3">
                  <c:v>Bis Abuelo</c:v>
                </c:pt>
                <c:pt idx="4">
                  <c:v>Bis Abuela</c:v>
                </c:pt>
              </c:strCache>
            </c:strRef>
          </c:cat>
          <c:val>
            <c:numRef>
              <c:f>Hoja1!$B$2:$B$7</c:f>
              <c:numCache>
                <c:formatCode>#,##0</c:formatCode>
                <c:ptCount val="6"/>
                <c:pt idx="0">
                  <c:v>1125000</c:v>
                </c:pt>
                <c:pt idx="1">
                  <c:v>1125000</c:v>
                </c:pt>
                <c:pt idx="2">
                  <c:v>4500000</c:v>
                </c:pt>
                <c:pt idx="3">
                  <c:v>1125000</c:v>
                </c:pt>
                <c:pt idx="4">
                  <c:v>1125000</c:v>
                </c:pt>
              </c:numCache>
            </c:numRef>
          </c:val>
        </c:ser>
        <c:ser>
          <c:idx val="1"/>
          <c:order val="1"/>
          <c:tx>
            <c:strRef>
              <c:f>Hoja1!$C$1</c:f>
              <c:strCache>
                <c:ptCount val="1"/>
                <c:pt idx="0">
                  <c:v>Masa Hereditaria</c:v>
                </c:pt>
              </c:strCache>
            </c:strRef>
          </c:tx>
          <c:explosion val="25"/>
          <c:cat>
            <c:strRef>
              <c:f>Hoja1!$A$2:$A$7</c:f>
              <c:strCache>
                <c:ptCount val="5"/>
                <c:pt idx="0">
                  <c:v>Abuelo</c:v>
                </c:pt>
                <c:pt idx="1">
                  <c:v>Abuela</c:v>
                </c:pt>
                <c:pt idx="2">
                  <c:v>Cónyuge Superstite</c:v>
                </c:pt>
                <c:pt idx="3">
                  <c:v>Bis Abuelo</c:v>
                </c:pt>
                <c:pt idx="4">
                  <c:v>Bis Abuela</c:v>
                </c:pt>
              </c:strCache>
            </c:strRef>
          </c:cat>
          <c:val>
            <c:numRef>
              <c:f>Hoja1!$C$2:$C$7</c:f>
              <c:numCache>
                <c:formatCode>General</c:formatCode>
                <c:ptCount val="6"/>
                <c:pt idx="0">
                  <c:v>1</c:v>
                </c:pt>
                <c:pt idx="1">
                  <c:v>1</c:v>
                </c:pt>
                <c:pt idx="2">
                  <c:v>1</c:v>
                </c:pt>
                <c:pt idx="3">
                  <c:v>1</c:v>
                </c:pt>
                <c:pt idx="4">
                  <c:v>1</c:v>
                </c:pt>
              </c:numCache>
            </c:numRef>
          </c:val>
        </c:ser>
      </c:pie3DChart>
    </c:plotArea>
    <c:plotVisOnly val="1"/>
  </c:chart>
  <c:spPr>
    <a:blipFill>
      <a:blip xmlns:r="http://schemas.openxmlformats.org/officeDocument/2006/relationships" r:embed="rId7"/>
      <a:tile tx="0" ty="0" sx="100000" sy="100000" flip="none" algn="tl"/>
    </a:blipFill>
    <a:effectLst>
      <a:innerShdw blurRad="63500" dist="50800" dir="13500000">
        <a:prstClr val="black">
          <a:alpha val="50000"/>
        </a:prstClr>
      </a:innerShdw>
    </a:effectLst>
  </c:spPr>
  <c:txPr>
    <a:bodyPr/>
    <a:lstStyle/>
    <a:p>
      <a:pPr>
        <a:defRPr sz="1800"/>
      </a:pPr>
      <a:endParaRPr lang="es-PY"/>
    </a:p>
  </c:txPr>
  <c:externalData r:id="rId8"/>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PY"/>
  <c:chart>
    <c:title>
      <c:tx>
        <c:rich>
          <a:bodyPr/>
          <a:lstStyle/>
          <a:p>
            <a:pPr>
              <a:defRPr/>
            </a:pPr>
            <a:r>
              <a:rPr lang="en-US" dirty="0" err="1" smtClean="0"/>
              <a:t>Bienes</a:t>
            </a:r>
            <a:r>
              <a:rPr lang="en-US" baseline="0" dirty="0" smtClean="0"/>
              <a:t> </a:t>
            </a:r>
            <a:r>
              <a:rPr lang="en-US" baseline="0" dirty="0" err="1" smtClean="0"/>
              <a:t>Propios</a:t>
            </a:r>
            <a:r>
              <a:rPr lang="en-US" baseline="0" dirty="0" smtClean="0"/>
              <a:t> del </a:t>
            </a:r>
            <a:r>
              <a:rPr lang="en-US" baseline="0" dirty="0" err="1" smtClean="0"/>
              <a:t>Causante</a:t>
            </a:r>
            <a:endParaRPr lang="en-US" baseline="0" dirty="0" smtClean="0"/>
          </a:p>
          <a:p>
            <a:pPr>
              <a:defRPr/>
            </a:pPr>
            <a:r>
              <a:rPr lang="en-US" baseline="0" dirty="0" smtClean="0"/>
              <a:t>Valor G 9.000.000.-</a:t>
            </a:r>
            <a:endParaRPr lang="en-US" dirty="0"/>
          </a:p>
        </c:rich>
      </c:tx>
      <c:layout/>
    </c:title>
    <c:view3D>
      <c:rotX val="30"/>
      <c:depthPercent val="100"/>
      <c:perspective val="30"/>
    </c:view3D>
    <c:plotArea>
      <c:layout>
        <c:manualLayout>
          <c:layoutTarget val="inner"/>
          <c:xMode val="edge"/>
          <c:yMode val="edge"/>
          <c:x val="0.17785367454068238"/>
          <c:y val="0.10273272090988639"/>
          <c:w val="0.61373720472440962"/>
          <c:h val="0.55820384951881064"/>
        </c:manualLayout>
      </c:layout>
      <c:pie3DChart>
        <c:varyColors val="1"/>
        <c:ser>
          <c:idx val="0"/>
          <c:order val="0"/>
          <c:tx>
            <c:strRef>
              <c:f>Hoja1!$B$1</c:f>
              <c:strCache>
                <c:ptCount val="1"/>
                <c:pt idx="0">
                  <c:v>Columna1</c:v>
                </c:pt>
              </c:strCache>
            </c:strRef>
          </c:tx>
          <c:explosion val="25"/>
          <c:dPt>
            <c:idx val="0"/>
            <c:spPr>
              <a:blipFill dpi="0" rotWithShape="1">
                <a:blip xmlns:r="http://schemas.openxmlformats.org/officeDocument/2006/relationships" r:embed="rId1">
                  <a:alphaModFix amt="72000"/>
                </a:blip>
                <a:srcRect/>
                <a:stretch>
                  <a:fillRect/>
                </a:stretch>
              </a:blipFill>
            </c:spPr>
          </c:dPt>
          <c:dPt>
            <c:idx val="1"/>
            <c:explosion val="41"/>
            <c:spPr>
              <a:blipFill dpi="0" rotWithShape="1">
                <a:blip xmlns:r="http://schemas.openxmlformats.org/officeDocument/2006/relationships" r:embed="rId2">
                  <a:alphaModFix amt="74000"/>
                </a:blip>
                <a:srcRect/>
                <a:stretch>
                  <a:fillRect/>
                </a:stretch>
              </a:blipFill>
            </c:spPr>
          </c:dPt>
          <c:dPt>
            <c:idx val="2"/>
            <c:spPr>
              <a:blipFill dpi="0" rotWithShape="1">
                <a:blip xmlns:r="http://schemas.openxmlformats.org/officeDocument/2006/relationships" r:embed="rId3">
                  <a:alphaModFix amt="57000"/>
                </a:blip>
                <a:srcRect/>
                <a:stretch>
                  <a:fillRect/>
                </a:stretch>
              </a:blipFill>
            </c:spPr>
          </c:dPt>
          <c:dPt>
            <c:idx val="3"/>
            <c:spPr>
              <a:blipFill>
                <a:blip xmlns:r="http://schemas.openxmlformats.org/officeDocument/2006/relationships" r:embed="rId4"/>
                <a:stretch>
                  <a:fillRect/>
                </a:stretch>
              </a:blipFill>
            </c:spPr>
          </c:dPt>
          <c:dPt>
            <c:idx val="4"/>
            <c:spPr>
              <a:blipFill dpi="0" rotWithShape="1">
                <a:blip xmlns:r="http://schemas.openxmlformats.org/officeDocument/2006/relationships" r:embed="rId5"/>
                <a:srcRect/>
                <a:stretch>
                  <a:fillRect/>
                </a:stretch>
              </a:blipFill>
            </c:spPr>
          </c:dPt>
          <c:dPt>
            <c:idx val="5"/>
            <c:spPr>
              <a:blipFill>
                <a:blip xmlns:r="http://schemas.openxmlformats.org/officeDocument/2006/relationships" r:embed="rId6"/>
                <a:stretch>
                  <a:fillRect/>
                </a:stretch>
              </a:blipFill>
            </c:spPr>
          </c:dPt>
          <c:dLbls>
            <c:dLbl>
              <c:idx val="0"/>
              <c:layout>
                <c:manualLayout>
                  <c:x val="-0.28659722222222228"/>
                  <c:y val="3.4737532808398952E-3"/>
                </c:manualLayout>
              </c:layout>
              <c:dLblPos val="bestFit"/>
              <c:showVal val="1"/>
              <c:showCatName val="1"/>
              <c:showPercent val="1"/>
            </c:dLbl>
            <c:dLbl>
              <c:idx val="1"/>
              <c:layout>
                <c:manualLayout>
                  <c:x val="-0.20665365266841637"/>
                  <c:y val="-0.49802595508894765"/>
                </c:manualLayout>
              </c:layout>
              <c:dLblPos val="bestFit"/>
              <c:showVal val="1"/>
              <c:showCatName val="1"/>
              <c:showPercent val="1"/>
            </c:dLbl>
            <c:dLbl>
              <c:idx val="2"/>
              <c:layout>
                <c:manualLayout>
                  <c:x val="9.1195538057742942E-2"/>
                  <c:y val="-0.18809098862642204"/>
                </c:manualLayout>
              </c:layout>
              <c:dLblPos val="bestFit"/>
              <c:showVal val="1"/>
              <c:showCatName val="1"/>
              <c:showPercent val="1"/>
            </c:dLbl>
            <c:numFmt formatCode="0.00%" sourceLinked="0"/>
            <c:dLblPos val="inEnd"/>
            <c:showVal val="1"/>
            <c:showCatName val="1"/>
            <c:showPercent val="1"/>
          </c:dLbls>
          <c:cat>
            <c:strRef>
              <c:f>Hoja1!$A$2:$A$4</c:f>
              <c:strCache>
                <c:ptCount val="2"/>
                <c:pt idx="1">
                  <c:v>Cónyuge Superstite</c:v>
                </c:pt>
              </c:strCache>
            </c:strRef>
          </c:cat>
          <c:val>
            <c:numRef>
              <c:f>Hoja1!$B$2:$B$4</c:f>
              <c:numCache>
                <c:formatCode>#,##0</c:formatCode>
                <c:ptCount val="3"/>
                <c:pt idx="1">
                  <c:v>9000000</c:v>
                </c:pt>
              </c:numCache>
            </c:numRef>
          </c:val>
        </c:ser>
        <c:ser>
          <c:idx val="1"/>
          <c:order val="1"/>
          <c:tx>
            <c:strRef>
              <c:f>Hoja1!$C$1</c:f>
              <c:strCache>
                <c:ptCount val="1"/>
                <c:pt idx="0">
                  <c:v>Masa Hereditaria</c:v>
                </c:pt>
              </c:strCache>
            </c:strRef>
          </c:tx>
          <c:explosion val="25"/>
          <c:cat>
            <c:strRef>
              <c:f>Hoja1!$A$2:$A$4</c:f>
              <c:strCache>
                <c:ptCount val="2"/>
                <c:pt idx="1">
                  <c:v>Cónyuge Superstite</c:v>
                </c:pt>
              </c:strCache>
            </c:strRef>
          </c:cat>
          <c:val>
            <c:numRef>
              <c:f>Hoja1!$C$2:$C$4</c:f>
              <c:numCache>
                <c:formatCode>General</c:formatCode>
                <c:ptCount val="3"/>
                <c:pt idx="0">
                  <c:v>1</c:v>
                </c:pt>
                <c:pt idx="1">
                  <c:v>1</c:v>
                </c:pt>
                <c:pt idx="2">
                  <c:v>1</c:v>
                </c:pt>
              </c:numCache>
            </c:numRef>
          </c:val>
        </c:ser>
      </c:pie3DChart>
    </c:plotArea>
    <c:plotVisOnly val="1"/>
  </c:chart>
  <c:spPr>
    <a:blipFill>
      <a:blip xmlns:r="http://schemas.openxmlformats.org/officeDocument/2006/relationships" r:embed="rId7"/>
      <a:tile tx="0" ty="0" sx="100000" sy="100000" flip="none" algn="tl"/>
    </a:blipFill>
    <a:effectLst>
      <a:innerShdw blurRad="63500" dist="50800" dir="13500000">
        <a:prstClr val="black">
          <a:alpha val="50000"/>
        </a:prstClr>
      </a:innerShdw>
    </a:effectLst>
  </c:spPr>
  <c:txPr>
    <a:bodyPr/>
    <a:lstStyle/>
    <a:p>
      <a:pPr>
        <a:defRPr sz="1800"/>
      </a:pPr>
      <a:endParaRPr lang="es-PY"/>
    </a:p>
  </c:txPr>
  <c:externalData r:id="rId8"/>
  <c:userShapes r:id="rId9"/>
</c:chartSpace>
</file>

<file path=ppt/drawings/_rels/drawing1.xml.rels><?xml version="1.0" encoding="UTF-8" standalone="yes"?>
<Relationships xmlns="http://schemas.openxmlformats.org/package/2006/relationships"><Relationship Id="rId1" Type="http://schemas.openxmlformats.org/officeDocument/2006/relationships/image" Target="../media/image20.jpeg"/></Relationships>
</file>

<file path=ppt/drawings/drawing1.xml><?xml version="1.0" encoding="utf-8"?>
<c:userShapes xmlns:c="http://schemas.openxmlformats.org/drawingml/2006/chart">
  <cdr:relSizeAnchor xmlns:cdr="http://schemas.openxmlformats.org/drawingml/2006/chartDrawing">
    <cdr:from>
      <cdr:x>0.35825</cdr:x>
      <cdr:y>0.731</cdr:y>
    </cdr:from>
    <cdr:to>
      <cdr:x>0.66346</cdr:x>
      <cdr:y>0.96989</cdr:y>
    </cdr:to>
    <cdr:pic>
      <cdr:nvPicPr>
        <cdr:cNvPr id="2" name="1 Imagen" descr="hermanos.jpg"/>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3275856" y="5013176"/>
          <a:ext cx="2790825" cy="1638300"/>
        </a:xfrm>
        <a:prstGeom xmlns:a="http://schemas.openxmlformats.org/drawingml/2006/main" prst="rect">
          <a:avLst/>
        </a:prstGeom>
      </cdr:spPr>
    </cdr:pic>
  </cdr:relSizeAnchor>
  <cdr:relSizeAnchor xmlns:cdr="http://schemas.openxmlformats.org/drawingml/2006/chartDrawing">
    <cdr:from>
      <cdr:x>0.08263</cdr:x>
      <cdr:y>0.6575</cdr:y>
    </cdr:from>
    <cdr:to>
      <cdr:x>0.92524</cdr:x>
      <cdr:y>0.7205</cdr:y>
    </cdr:to>
    <cdr:sp macro="" textlink="">
      <cdr:nvSpPr>
        <cdr:cNvPr id="3" name="2 CuadroTexto"/>
        <cdr:cNvSpPr txBox="1"/>
      </cdr:nvSpPr>
      <cdr:spPr>
        <a:xfrm xmlns:a="http://schemas.openxmlformats.org/drawingml/2006/main">
          <a:off x="755576" y="4509120"/>
          <a:ext cx="7704856"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s-ES" sz="1600" b="1" dirty="0" smtClean="0"/>
            <a:t>EL CONYUGE SUPERSTITE EXCLUYE A LOS COLATERALES HERMANOS DEL CAUSANTE</a:t>
          </a:r>
          <a:endParaRPr lang="es-ES" sz="1600"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58EEE7E-8CDF-413C-9BEE-8268CBF7E56D}" type="datetimeFigureOut">
              <a:rPr lang="es-ES" smtClean="0"/>
              <a:pPr/>
              <a:t>24/03/2013</a:t>
            </a:fld>
            <a:endParaRPr lang="es-E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162661D8-29A2-453F-A95D-7CCA846DD11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58EEE7E-8CDF-413C-9BEE-8268CBF7E56D}" type="datetimeFigureOut">
              <a:rPr lang="es-ES" smtClean="0"/>
              <a:pPr/>
              <a:t>24/03/2013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2661D8-29A2-453F-A95D-7CCA846DD11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158EEE7E-8CDF-413C-9BEE-8268CBF7E56D}" type="datetimeFigureOut">
              <a:rPr lang="es-ES" smtClean="0"/>
              <a:pPr/>
              <a:t>24/03/2013</a:t>
            </a:fld>
            <a:endParaRPr lang="es-ES"/>
          </a:p>
        </p:txBody>
      </p:sp>
      <p:sp>
        <p:nvSpPr>
          <p:cNvPr id="5" name="4 Marcador de pie de página"/>
          <p:cNvSpPr>
            <a:spLocks noGrp="1"/>
          </p:cNvSpPr>
          <p:nvPr>
            <p:ph type="ftr" sz="quarter" idx="11"/>
          </p:nvPr>
        </p:nvSpPr>
        <p:spPr>
          <a:xfrm>
            <a:off x="457201" y="6248207"/>
            <a:ext cx="5573483" cy="365125"/>
          </a:xfrm>
        </p:spPr>
        <p:txBody>
          <a:bodyPr/>
          <a:lstStyle/>
          <a:p>
            <a:endParaRPr lang="es-E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162661D8-29A2-453F-A95D-7CCA846DD117}"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158EEE7E-8CDF-413C-9BEE-8268CBF7E56D}" type="datetimeFigureOut">
              <a:rPr lang="es-ES" smtClean="0"/>
              <a:pPr/>
              <a:t>24/03/2013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162661D8-29A2-453F-A95D-7CCA846DD117}" type="slidenum">
              <a:rPr lang="es-ES" smtClean="0"/>
              <a:pPr/>
              <a:t>‹Nº›</a:t>
            </a:fld>
            <a:endParaRPr lang="es-E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158EEE7E-8CDF-413C-9BEE-8268CBF7E56D}" type="datetimeFigureOut">
              <a:rPr lang="es-ES" smtClean="0"/>
              <a:pPr/>
              <a:t>24/03/2013</a:t>
            </a:fld>
            <a:endParaRPr lang="es-E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62661D8-29A2-453F-A95D-7CCA846DD117}" type="slidenum">
              <a:rPr lang="es-ES" smtClean="0"/>
              <a:pPr/>
              <a:t>‹Nº›</a:t>
            </a:fld>
            <a:endParaRPr lang="es-ES"/>
          </a:p>
        </p:txBody>
      </p:sp>
      <p:sp>
        <p:nvSpPr>
          <p:cNvPr id="14" name="13 Marcador de pie de página"/>
          <p:cNvSpPr>
            <a:spLocks noGrp="1"/>
          </p:cNvSpPr>
          <p:nvPr>
            <p:ph type="ftr" sz="quarter" idx="12"/>
          </p:nvPr>
        </p:nvSpPr>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158EEE7E-8CDF-413C-9BEE-8268CBF7E56D}" type="datetimeFigureOut">
              <a:rPr lang="es-ES" smtClean="0"/>
              <a:pPr/>
              <a:t>24/03/2013</a:t>
            </a:fld>
            <a:endParaRPr lang="es-ES"/>
          </a:p>
        </p:txBody>
      </p:sp>
      <p:sp>
        <p:nvSpPr>
          <p:cNvPr id="10" name="9 Marcador de número de diapositiva"/>
          <p:cNvSpPr>
            <a:spLocks noGrp="1"/>
          </p:cNvSpPr>
          <p:nvPr>
            <p:ph type="sldNum" sz="quarter" idx="16"/>
          </p:nvPr>
        </p:nvSpPr>
        <p:spPr/>
        <p:txBody>
          <a:bodyPr rtlCol="0"/>
          <a:lstStyle/>
          <a:p>
            <a:fld id="{162661D8-29A2-453F-A95D-7CCA846DD117}" type="slidenum">
              <a:rPr lang="es-ES" smtClean="0"/>
              <a:pPr/>
              <a:t>‹Nº›</a:t>
            </a:fld>
            <a:endParaRPr lang="es-ES"/>
          </a:p>
        </p:txBody>
      </p:sp>
      <p:sp>
        <p:nvSpPr>
          <p:cNvPr id="12" name="11 Marcador de pie de página"/>
          <p:cNvSpPr>
            <a:spLocks noGrp="1"/>
          </p:cNvSpPr>
          <p:nvPr>
            <p:ph type="ftr" sz="quarter" idx="17"/>
          </p:nvPr>
        </p:nvSpPr>
        <p:spPr/>
        <p:txBody>
          <a:bodyPr rtlCol="0"/>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158EEE7E-8CDF-413C-9BEE-8268CBF7E56D}" type="datetimeFigureOut">
              <a:rPr lang="es-ES" smtClean="0"/>
              <a:pPr/>
              <a:t>24/03/2013</a:t>
            </a:fld>
            <a:endParaRPr lang="es-ES"/>
          </a:p>
        </p:txBody>
      </p:sp>
      <p:sp>
        <p:nvSpPr>
          <p:cNvPr id="12" name="11 Marcador de número de diapositiva"/>
          <p:cNvSpPr>
            <a:spLocks noGrp="1"/>
          </p:cNvSpPr>
          <p:nvPr>
            <p:ph type="sldNum" sz="quarter" idx="16"/>
          </p:nvPr>
        </p:nvSpPr>
        <p:spPr/>
        <p:txBody>
          <a:bodyPr rtlCol="0"/>
          <a:lstStyle/>
          <a:p>
            <a:fld id="{162661D8-29A2-453F-A95D-7CCA846DD117}" type="slidenum">
              <a:rPr lang="es-ES" smtClean="0"/>
              <a:pPr/>
              <a:t>‹Nº›</a:t>
            </a:fld>
            <a:endParaRPr lang="es-ES"/>
          </a:p>
        </p:txBody>
      </p:sp>
      <p:sp>
        <p:nvSpPr>
          <p:cNvPr id="14" name="13 Marcador de pie de página"/>
          <p:cNvSpPr>
            <a:spLocks noGrp="1"/>
          </p:cNvSpPr>
          <p:nvPr>
            <p:ph type="ftr" sz="quarter" idx="17"/>
          </p:nvPr>
        </p:nvSpPr>
        <p:spPr/>
        <p:txBody>
          <a:bodyPr rtlCol="0"/>
          <a:lstStyle/>
          <a:p>
            <a:endParaRPr lang="es-E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58EEE7E-8CDF-413C-9BEE-8268CBF7E56D}" type="datetimeFigureOut">
              <a:rPr lang="es-ES" smtClean="0"/>
              <a:pPr/>
              <a:t>24/03/2013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162661D8-29A2-453F-A95D-7CCA846DD11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8EEE7E-8CDF-413C-9BEE-8268CBF7E56D}" type="datetimeFigureOut">
              <a:rPr lang="es-ES" smtClean="0"/>
              <a:pPr/>
              <a:t>24/03/2013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162661D8-29A2-453F-A95D-7CCA846DD11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58EEE7E-8CDF-413C-9BEE-8268CBF7E56D}" type="datetimeFigureOut">
              <a:rPr lang="es-ES" smtClean="0"/>
              <a:pPr/>
              <a:t>24/03/2013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162661D8-29A2-453F-A95D-7CCA846DD117}" type="slidenum">
              <a:rPr lang="es-ES" smtClean="0"/>
              <a:pPr/>
              <a:t>‹Nº›</a:t>
            </a:fld>
            <a:endParaRPr lang="es-E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158EEE7E-8CDF-413C-9BEE-8268CBF7E56D}" type="datetimeFigureOut">
              <a:rPr lang="es-ES" smtClean="0"/>
              <a:pPr/>
              <a:t>24/03/2013</a:t>
            </a:fld>
            <a:endParaRPr lang="es-E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162661D8-29A2-453F-A95D-7CCA846DD117}" type="slidenum">
              <a:rPr lang="es-ES" smtClean="0"/>
              <a:pPr/>
              <a:t>‹Nº›</a:t>
            </a:fld>
            <a:endParaRPr lang="es-E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E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58EEE7E-8CDF-413C-9BEE-8268CBF7E56D}" type="datetimeFigureOut">
              <a:rPr lang="es-ES" smtClean="0"/>
              <a:pPr/>
              <a:t>24/03/2013</a:t>
            </a:fld>
            <a:endParaRPr lang="es-E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62661D8-29A2-453F-A95D-7CCA846DD11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9000"/>
            <a:lum/>
          </a:blip>
          <a:srcRect/>
          <a:stretch>
            <a:fillRect l="-11000" r="-11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ES" sz="6000" b="1" i="1" dirty="0" smtClean="0">
                <a:solidFill>
                  <a:schemeClr val="bg1">
                    <a:lumMod val="95000"/>
                    <a:lumOff val="5000"/>
                  </a:schemeClr>
                </a:solidFill>
                <a:effectLst>
                  <a:outerShdw blurRad="38100" dist="38100" dir="2700000" algn="tl">
                    <a:srgbClr val="000000">
                      <a:alpha val="43137"/>
                    </a:srgbClr>
                  </a:outerShdw>
                </a:effectLst>
                <a:latin typeface="Bell MT" pitchFamily="18" charset="0"/>
              </a:rPr>
              <a:t>DERECHO SUCESORIO</a:t>
            </a:r>
            <a:endParaRPr lang="es-ES" sz="6000" b="1" i="1" dirty="0">
              <a:solidFill>
                <a:schemeClr val="bg1">
                  <a:lumMod val="95000"/>
                  <a:lumOff val="5000"/>
                </a:schemeClr>
              </a:solidFill>
              <a:effectLst>
                <a:outerShdw blurRad="38100" dist="38100" dir="2700000" algn="tl">
                  <a:srgbClr val="000000">
                    <a:alpha val="43137"/>
                  </a:srgbClr>
                </a:outerShdw>
              </a:effectLst>
              <a:latin typeface="Bell MT" pitchFamily="18" charset="0"/>
            </a:endParaRPr>
          </a:p>
        </p:txBody>
      </p:sp>
      <p:sp>
        <p:nvSpPr>
          <p:cNvPr id="3" name="2 Subtítulo"/>
          <p:cNvSpPr>
            <a:spLocks noGrp="1"/>
          </p:cNvSpPr>
          <p:nvPr>
            <p:ph type="subTitle" idx="1"/>
          </p:nvPr>
        </p:nvSpPr>
        <p:spPr/>
        <p:txBody>
          <a:bodyPr>
            <a:noAutofit/>
          </a:bodyPr>
          <a:lstStyle/>
          <a:p>
            <a:r>
              <a:rPr lang="es-ES" sz="4400" b="1" i="1" dirty="0" smtClean="0"/>
              <a:t>BOLILLA XIII</a:t>
            </a:r>
            <a:endParaRPr lang="es-ES" sz="44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85000" lnSpcReduction="20000"/>
          </a:bodyPr>
          <a:lstStyle/>
          <a:p>
            <a:pPr algn="just"/>
            <a:r>
              <a:rPr lang="es-PY" dirty="0" smtClean="0"/>
              <a:t>Uno de los derechos del cónyuge supérstite en los bienes propios del causante consiste en recibir la totalidad de la herencia, si no existieren descendientes ni descendientes, excluyendo de este derecho a los colaterales. Cabe mencionar el artículo 2592 del Código Civil, el cual menciona que no habiendo descendientes, ascendientes ni cónyuge, heredarán los hermanos, y en representación de éstos, sus descendientes hasta el cuarto grado inclusive, de acuerdo con las reglas de la representación. Los hermanos matrimoniales o extramatrimoniales que sólo sean del mismo padre o de la misma madre, heredan la mitad de lo que corresponde a los hermanos de doble vínculo. En este punto mencionamos que tienen privilegio al heredar los descendientes, ascendientes y cónyuges por sobre los colaterales.</a:t>
            </a:r>
            <a:endParaRPr lang="es-ES" dirty="0"/>
          </a:p>
        </p:txBody>
      </p:sp>
      <p:sp>
        <p:nvSpPr>
          <p:cNvPr id="3" name="2 Título"/>
          <p:cNvSpPr>
            <a:spLocks noGrp="1"/>
          </p:cNvSpPr>
          <p:nvPr>
            <p:ph type="title"/>
          </p:nvPr>
        </p:nvSpPr>
        <p:spPr/>
        <p:txBody>
          <a:bodyPr>
            <a:normAutofit/>
          </a:bodyPr>
          <a:lstStyle/>
          <a:p>
            <a:r>
              <a:rPr lang="es-PY" sz="2800" b="1" u="sng" dirty="0" smtClean="0"/>
              <a:t>EL CÓNYUGE EXCLUYE A LOS PARIENTES COLATERALES</a:t>
            </a:r>
            <a:endParaRPr lang="es-E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2">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circle(in)">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62500" lnSpcReduction="20000"/>
          </a:bodyPr>
          <a:lstStyle/>
          <a:p>
            <a:pPr algn="just"/>
            <a:r>
              <a:rPr lang="es-PY" dirty="0" smtClean="0"/>
              <a:t>La participación del cónyuge supérstite en los bienes propios del causante, varía de acuerdo con la calidad de los herederos que con él concurren a la herencia.</a:t>
            </a:r>
            <a:endParaRPr lang="es-ES" dirty="0" smtClean="0"/>
          </a:p>
          <a:p>
            <a:pPr algn="just"/>
            <a:r>
              <a:rPr lang="es-PY" dirty="0" smtClean="0"/>
              <a:t>	El artículo 2586 del Código Civil Paraguayo menciona lo siguiente: El derecho hereditario del cónyuge supérstite sobre los bienes propios del causante será:</a:t>
            </a:r>
            <a:endParaRPr lang="es-ES" dirty="0" smtClean="0"/>
          </a:p>
          <a:p>
            <a:pPr lvl="0" algn="just"/>
            <a:r>
              <a:rPr lang="es-PY" dirty="0" smtClean="0"/>
              <a:t>Igual al que corresponda a cada uno de los hijos del autor que concurran con él. En consecuencia, la porción hereditaria del esposo sobreviviente dependerá del número de hijos dejados por el causante: si quedan cinco hijos, o sus descendientes, le corresponderá una sexta parte de los bienes propios del </a:t>
            </a:r>
            <a:r>
              <a:rPr lang="es-PY" b="1" dirty="0" smtClean="0"/>
              <a:t>de </a:t>
            </a:r>
            <a:r>
              <a:rPr lang="es-PY" b="1" dirty="0" err="1" smtClean="0"/>
              <a:t>cujus</a:t>
            </a:r>
            <a:r>
              <a:rPr lang="es-PY" b="1" dirty="0" smtClean="0"/>
              <a:t>; </a:t>
            </a:r>
            <a:r>
              <a:rPr lang="es-PY" dirty="0" smtClean="0"/>
              <a:t>y así, su parte disminuirá o aumentará a medida que sean más o menos los hijos del causante que concurren a la sucesión. Si quedara un sólo hijo, al esposo sobreviviente le corresponderá la mitad de los bienes propios del causante.</a:t>
            </a:r>
            <a:endParaRPr lang="es-ES" dirty="0" smtClean="0"/>
          </a:p>
          <a:p>
            <a:pPr lvl="0" algn="just"/>
            <a:r>
              <a:rPr lang="es-PY" dirty="0" smtClean="0"/>
              <a:t>La tercera parte de la herencia si concurren con él los padres del causante, y la mitad, si sólo quedare uno de ellos. En este caso  la herencia se distribuye por cabeza. En tanto que si sólo queda el padre o la madre del marido fallecido, al cónyuge supérstite le corresponde la mitad  de los bienes propios del causante.</a:t>
            </a:r>
            <a:endParaRPr lang="es-ES" dirty="0" smtClean="0"/>
          </a:p>
          <a:p>
            <a:pPr algn="just"/>
            <a:endParaRPr lang="es-ES" dirty="0"/>
          </a:p>
        </p:txBody>
      </p:sp>
      <p:sp>
        <p:nvSpPr>
          <p:cNvPr id="3" name="2 Título"/>
          <p:cNvSpPr>
            <a:spLocks noGrp="1"/>
          </p:cNvSpPr>
          <p:nvPr>
            <p:ph type="title"/>
          </p:nvPr>
        </p:nvSpPr>
        <p:spPr/>
        <p:txBody>
          <a:bodyPr>
            <a:normAutofit/>
          </a:bodyPr>
          <a:lstStyle/>
          <a:p>
            <a:r>
              <a:rPr lang="es-PY" sz="2800" b="1" u="sng" dirty="0" smtClean="0"/>
              <a:t>DERECHOS DEL CÓNYUGE SUPÉRSTITE EN LOS BIENES PROPIOS DEL CAUSANTE</a:t>
            </a:r>
            <a:endParaRPr lang="es-ES" sz="2800" b="1" dirty="0"/>
          </a:p>
        </p:txBody>
      </p:sp>
      <p:graphicFrame>
        <p:nvGraphicFramePr>
          <p:cNvPr id="4" name="3 Gráfico"/>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62500" lnSpcReduction="20000"/>
          </a:bodyPr>
          <a:lstStyle/>
          <a:p>
            <a:r>
              <a:rPr lang="es-PY" dirty="0" smtClean="0"/>
              <a:t>El artículo 2588 del Código Civil Paraguayo establece que el cónyuge que concurra con ascendientes o descendientes no tendrá parte a título de herencia en los bienes gananciales que hubieren correspondido al causante. Los bienes de la sociedad conyugal están formados por los propios de cada uno de los esposos y de los gananciales. De acuerdo con el artículo 2588, al cónyuge supérstite le corresponde, en la sucesión del causante:</a:t>
            </a:r>
            <a:endParaRPr lang="es-ES" dirty="0" smtClean="0"/>
          </a:p>
          <a:p>
            <a:pPr lvl="0"/>
            <a:r>
              <a:rPr lang="es-PY" dirty="0" smtClean="0"/>
              <a:t>Retirar sus bienes propios;</a:t>
            </a:r>
            <a:endParaRPr lang="es-ES" dirty="0" smtClean="0"/>
          </a:p>
          <a:p>
            <a:pPr lvl="0"/>
            <a:r>
              <a:rPr lang="es-PY" dirty="0" smtClean="0"/>
              <a:t>Recibir la mitad de los gananciales, que como socio le pertenece;</a:t>
            </a:r>
            <a:endParaRPr lang="es-ES" dirty="0" smtClean="0"/>
          </a:p>
          <a:p>
            <a:pPr lvl="0"/>
            <a:r>
              <a:rPr lang="es-PY" dirty="0" smtClean="0"/>
              <a:t>Heredar en los bienes propios del extinto, conforme a la calidad y cantidad de los otros herederos que con él concurran. Pero no tiene parte alguna en los gananciales que correspondían al causante, si los otros herederos concurrentes son descendientes o ascendientes. Esos bienes gananciales pertenecen a esos herederos.</a:t>
            </a:r>
            <a:endParaRPr lang="es-ES" dirty="0" smtClean="0"/>
          </a:p>
          <a:p>
            <a:r>
              <a:rPr lang="es-PY" dirty="0" smtClean="0"/>
              <a:t>Por esta norma el cónyuge no tiene derecho a heredar sobre los gananciales cuando concurren con ascendientes o descendientes del causante. Volvemos a recalcar que el único caso en que el cónyuge hereda sobre los gananciales es cuando al no concurrir ascendientes ni descendientes excluye a los hermanos y demás colaterales.</a:t>
            </a:r>
            <a:endParaRPr lang="es-ES" dirty="0" smtClean="0"/>
          </a:p>
          <a:p>
            <a:pPr algn="just"/>
            <a:endParaRPr lang="es-ES" dirty="0"/>
          </a:p>
        </p:txBody>
      </p:sp>
      <p:sp>
        <p:nvSpPr>
          <p:cNvPr id="3" name="2 Título"/>
          <p:cNvSpPr>
            <a:spLocks noGrp="1"/>
          </p:cNvSpPr>
          <p:nvPr>
            <p:ph type="title"/>
          </p:nvPr>
        </p:nvSpPr>
        <p:spPr/>
        <p:txBody>
          <a:bodyPr>
            <a:normAutofit fontScale="90000"/>
          </a:bodyPr>
          <a:lstStyle/>
          <a:p>
            <a:r>
              <a:rPr lang="es-PY" sz="2800" b="1" u="sng" dirty="0" smtClean="0"/>
              <a:t>EL CÓNYUGE QUE CONCURRE CON ASCENDIENTES O DESCENDIENTES NO HEREDA EN LOS BIENES GANANCIALES DEL CAUSANTE</a:t>
            </a:r>
            <a:endParaRPr lang="es-E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ircle(in)">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circle(in)">
                                      <p:cBhvr>
                                        <p:cTn id="3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62500" lnSpcReduction="20000"/>
          </a:bodyPr>
          <a:lstStyle/>
          <a:p>
            <a:pPr algn="just"/>
            <a:r>
              <a:rPr lang="es-PY" dirty="0" smtClean="0"/>
              <a:t>Por en inciso d) recibirá el cónyuge o la cónyuge la tercera parte de la herencia si concurren con él los padres del causante. Pongamos por ejemplo, tres millones de guaraníes a ser repartidos entre el cónyuge sobreviviente, el padre y la madre, cada cual recibirá un millón de guaraníes, es decir la tercera parte. Pero si quedare el cónyuge sobreviviente, y uno de ellos, padre o madre, entonces deberá repartirse por la mitad la herencia debiendo corresponderle a cada cual sobre tres millones de guaraníes, un millón y medio de guaraníes.</a:t>
            </a:r>
            <a:endParaRPr lang="es-ES" dirty="0" smtClean="0"/>
          </a:p>
          <a:p>
            <a:pPr algn="just"/>
            <a:r>
              <a:rPr lang="es-PY" dirty="0" smtClean="0"/>
              <a:t>Por el inciso 3°) se evita castigar al cónyuge sobreviviente cuando concurren ascendientes que no sean los dos suegros. En consecuencia, así aparece el cónyuge sobreviviente y cuatro ascendientes, la mitad corresponderá al cónyuge sobreviviente y la otra mitad se distribuirá entre los cuatro ascendientes y demás parientes colaterales.</a:t>
            </a:r>
            <a:endParaRPr lang="es-ES" dirty="0" smtClean="0"/>
          </a:p>
          <a:p>
            <a:pPr algn="just"/>
            <a:r>
              <a:rPr lang="es-PY" dirty="0" smtClean="0"/>
              <a:t>Por el inciso d) cuando no concurren ni ascendientes ni descendientes, el cónyuge excluye a los colaterales, es decir, a los hermanos y demás parientes. El cónyuge sobreviviente hereda la totalidad de la herencia.</a:t>
            </a:r>
            <a:endParaRPr lang="es-ES" dirty="0" smtClean="0"/>
          </a:p>
          <a:p>
            <a:pPr algn="just"/>
            <a:endParaRPr lang="es-ES" dirty="0"/>
          </a:p>
        </p:txBody>
      </p:sp>
      <p:sp>
        <p:nvSpPr>
          <p:cNvPr id="3" name="2 Título"/>
          <p:cNvSpPr>
            <a:spLocks noGrp="1"/>
          </p:cNvSpPr>
          <p:nvPr>
            <p:ph type="title"/>
          </p:nvPr>
        </p:nvSpPr>
        <p:spPr/>
        <p:txBody>
          <a:bodyPr>
            <a:normAutofit/>
          </a:bodyPr>
          <a:lstStyle/>
          <a:p>
            <a:r>
              <a:rPr lang="es-PY" sz="2800" b="1" u="sng" dirty="0" smtClean="0"/>
              <a:t>DERECHOS DEL CÓNYUGE SUPÉRSTITE EN LOS BIENES PROPIOS DEL CAUSANTE</a:t>
            </a:r>
            <a:endParaRPr lang="es-E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2">
                                            <p:txEl>
                                              <p:pRg st="0" end="0"/>
                                            </p:txEl>
                                          </p:spTgt>
                                        </p:tgtEl>
                                        <p:attrNameLst>
                                          <p:attrName>style.opacity</p:attrName>
                                        </p:attrNameLst>
                                      </p:cBhvr>
                                      <p:to>
                                        <p:strVal val="0.5"/>
                                      </p:to>
                                    </p:set>
                                    <p:animEffect filter="image" prLst="opacity: 0.5">
                                      <p:cBhvr rctx="IE">
                                        <p:cTn id="12" dur="indefinite"/>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2">
                                            <p:txEl>
                                              <p:pRg st="1" end="1"/>
                                            </p:txEl>
                                          </p:spTgt>
                                        </p:tgtEl>
                                        <p:attrNameLst>
                                          <p:attrName>style.opacity</p:attrName>
                                        </p:attrNameLst>
                                      </p:cBhvr>
                                      <p:to>
                                        <p:strVal val="0.5"/>
                                      </p:to>
                                    </p:set>
                                    <p:animEffect filter="image" prLst="opacity: 0.5">
                                      <p:cBhvr rctx="IE">
                                        <p:cTn id="17" dur="indefinite"/>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rctx="PPT">
                                        <p:cTn id="21" dur="indefinite"/>
                                        <p:tgtEl>
                                          <p:spTgt spid="2">
                                            <p:txEl>
                                              <p:pRg st="2" end="2"/>
                                            </p:txEl>
                                          </p:spTgt>
                                        </p:tgtEl>
                                        <p:attrNameLst>
                                          <p:attrName>style.opacity</p:attrName>
                                        </p:attrNameLst>
                                      </p:cBhvr>
                                      <p:to>
                                        <p:strVal val="0.5"/>
                                      </p:to>
                                    </p:set>
                                    <p:animEffect filter="image" prLst="opacity: 0.5">
                                      <p:cBhvr rctx="IE">
                                        <p:cTn id="22" dur="indefinite"/>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92500"/>
          </a:bodyPr>
          <a:lstStyle/>
          <a:p>
            <a:pPr algn="just"/>
            <a:r>
              <a:rPr lang="es-PY" dirty="0" smtClean="0"/>
              <a:t>Se ha discutido bastante en la Comisión Nacional de Codificación sobre este punto. Puede darse el caso que el hermano que vivió durante cuarenta años con los hermanos y demás colaterales y fallece al poco tiempo de haber contraído matrimonio. No se considera justo que estos parientes que han convivido y que le han asistido queden excluidos por un matrimonio muy posterior. Sin embargo, primó la tendencia de varios códigos que encuentran en esta solución la más lógica, discutible desde todo punto de vista.</a:t>
            </a:r>
            <a:endParaRPr lang="es-ES" dirty="0" smtClean="0"/>
          </a:p>
          <a:p>
            <a:pPr algn="just"/>
            <a:endParaRPr lang="es-ES" dirty="0"/>
          </a:p>
        </p:txBody>
      </p:sp>
      <p:sp>
        <p:nvSpPr>
          <p:cNvPr id="3" name="2 Título"/>
          <p:cNvSpPr>
            <a:spLocks noGrp="1"/>
          </p:cNvSpPr>
          <p:nvPr>
            <p:ph type="title"/>
          </p:nvPr>
        </p:nvSpPr>
        <p:spPr/>
        <p:txBody>
          <a:bodyPr>
            <a:normAutofit fontScale="90000"/>
          </a:bodyPr>
          <a:lstStyle/>
          <a:p>
            <a:r>
              <a:rPr lang="es-PY" sz="2800" b="1" u="sng" dirty="0" smtClean="0"/>
              <a:t>EL CÓNYUGE QUE CONCURRE CON ASCENDIENTES O DESCENDIENTES NO HEREDA EN LOS BIENES GANANCIALES DEL CAUSANTE</a:t>
            </a:r>
            <a:endParaRPr lang="es-E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
                                            <p:txEl>
                                              <p:pRg st="0" end="0"/>
                                            </p:txEl>
                                          </p:spTgt>
                                        </p:tgtEl>
                                      </p:cBhvr>
                                    </p:animEffect>
                                    <p:animScale>
                                      <p:cBhvr>
                                        <p:cTn id="12" dur="250" autoRev="1" fill="hold"/>
                                        <p:tgtEl>
                                          <p:spTgt spid="2">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77500" lnSpcReduction="20000"/>
          </a:bodyPr>
          <a:lstStyle/>
          <a:p>
            <a:pPr algn="just"/>
            <a:r>
              <a:rPr lang="es-PY" dirty="0" smtClean="0"/>
              <a:t>Según el artículo 2589 del Código Civil “el cónyuge que permaneciere  viudo y no tuviere hijos, o que si los tuvo, no sobrevivieren al tiempo en que se abrió la sucesión de sus suegros, tendrá derecho a la tercera parte de los bienes que hubieren correspondido al otro cónyuge en dichas sucesiones.</a:t>
            </a:r>
            <a:endParaRPr lang="es-ES" dirty="0" smtClean="0"/>
          </a:p>
          <a:p>
            <a:pPr algn="just"/>
            <a:r>
              <a:rPr lang="es-PY" dirty="0" smtClean="0"/>
              <a:t>	Es decir, son condiciones para heredar a los suegros:</a:t>
            </a:r>
            <a:endParaRPr lang="es-ES" dirty="0" smtClean="0"/>
          </a:p>
          <a:p>
            <a:pPr lvl="0" algn="just"/>
            <a:r>
              <a:rPr lang="es-PY" dirty="0" smtClean="0"/>
              <a:t>Que el cónyuge supérstite se mantenga en estado de viudez hasta el momento del fallecimiento del suegro o de la suegra. Si durante el lapso que media entre el fallecimiento de su esposo o esposa y el fallecimiento de los suegros ha contraído nuevas nupcias, se extingue su derecho a la herencia de éstos; y</a:t>
            </a:r>
            <a:endParaRPr lang="es-ES" dirty="0" smtClean="0"/>
          </a:p>
          <a:p>
            <a:pPr lvl="0" algn="just"/>
            <a:r>
              <a:rPr lang="es-PY" dirty="0" smtClean="0"/>
              <a:t>Que el supérstite no tuviere hijos o si los tuvo no sobrevivieren a la muerte del o de los abuelos. </a:t>
            </a:r>
            <a:endParaRPr lang="es-ES" dirty="0"/>
          </a:p>
        </p:txBody>
      </p:sp>
      <p:sp>
        <p:nvSpPr>
          <p:cNvPr id="3" name="2 Título"/>
          <p:cNvSpPr>
            <a:spLocks noGrp="1"/>
          </p:cNvSpPr>
          <p:nvPr>
            <p:ph type="title"/>
          </p:nvPr>
        </p:nvSpPr>
        <p:spPr/>
        <p:txBody>
          <a:bodyPr>
            <a:normAutofit fontScale="90000"/>
          </a:bodyPr>
          <a:lstStyle/>
          <a:p>
            <a:pPr algn="ctr"/>
            <a:r>
              <a:rPr lang="es-PY" sz="2200" b="1" u="sng" dirty="0" smtClean="0"/>
              <a:t/>
            </a:r>
            <a:br>
              <a:rPr lang="es-PY" sz="2200" b="1" u="sng" dirty="0" smtClean="0"/>
            </a:br>
            <a:r>
              <a:rPr lang="es-PY" sz="2200" b="1" i="1" dirty="0" smtClean="0"/>
              <a:t>CUANDO LE CORRESPONDE LA TERCERA PARTE DE LOS BIENES QUE HUBIERA CORRESPONDIDO AL OTRO CÓNYUGE EN LA SUCESIÓN DE LOS SUEGROS?</a:t>
            </a:r>
            <a:r>
              <a:rPr lang="es-ES" sz="2800" dirty="0" smtClean="0"/>
              <a:t/>
            </a:r>
            <a:br>
              <a:rPr lang="es-ES" sz="2800" dirty="0" smtClean="0"/>
            </a:br>
            <a:endParaRPr lang="es-E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xEl>
                                              <p:pRg st="0" end="0"/>
                                            </p:txEl>
                                          </p:spTgt>
                                        </p:tgtEl>
                                      </p:cBhvr>
                                    </p:animEffect>
                                    <p:animScale>
                                      <p:cBhvr>
                                        <p:cTn id="7" dur="250" autoRev="1" fill="hold"/>
                                        <p:tgtEl>
                                          <p:spTgt spid="2">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
                                            <p:txEl>
                                              <p:pRg st="1" end="1"/>
                                            </p:txEl>
                                          </p:spTgt>
                                        </p:tgtEl>
                                      </p:cBhvr>
                                    </p:animEffect>
                                    <p:animScale>
                                      <p:cBhvr>
                                        <p:cTn id="12" dur="250" autoRev="1" fill="hold"/>
                                        <p:tgtEl>
                                          <p:spTgt spid="2">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62500" lnSpcReduction="20000"/>
          </a:bodyPr>
          <a:lstStyle/>
          <a:p>
            <a:r>
              <a:rPr lang="es-PY" dirty="0" smtClean="0"/>
              <a:t>Esta norma ha venido a salvar una injusticia respecto del cónyuge que permaneciere viudo y que no tuviere hijos, o que si los tuvo, no sobrevivieren al tiempo que se abrió la sucesión de su suegro o suegra. En este caso el cónyuge tendrá derecho a la tercera parte de lo que le hubiere correspondido al otro cónyuge en dicha sucesión. El cónyuge hereda en este caso por derecho propio y no por derecho de representación.</a:t>
            </a:r>
            <a:endParaRPr lang="es-ES" dirty="0" smtClean="0"/>
          </a:p>
          <a:p>
            <a:r>
              <a:rPr lang="es-PY" dirty="0" smtClean="0"/>
              <a:t>	Borda, al referirse a esta situación especial, expresa: “La solución es justa, pues muchas veces la muerte del marido deja en el desamparo a la viuda. Si tuviere hijos, éstos heredarían a sus abuelos en representación de sus padres y, durante su minoridad, la madre tendría el usufructo de esos bienes. Y si los hijos son mayores, pueden y deben ellos ayudar a su madre. Por eso la ley concede esta vocación sucesoria extraordinaria sólo en el caso de viuda sin hijos. La proporción que la ley le acuerda (un cuarto de la porción hereditaria del hijo), es lo bastante discreta como para no comprometer lo que le toca a los otro hijos y para ella significa una ayuda material cuando se ha guardado fidelidad a la memoria del difunto, no contrayendo nuevas nupcias y llevando una vida ordenada. </a:t>
            </a:r>
            <a:endParaRPr lang="es-ES" dirty="0"/>
          </a:p>
        </p:txBody>
      </p:sp>
      <p:sp>
        <p:nvSpPr>
          <p:cNvPr id="3" name="2 Título"/>
          <p:cNvSpPr>
            <a:spLocks noGrp="1"/>
          </p:cNvSpPr>
          <p:nvPr>
            <p:ph type="title"/>
          </p:nvPr>
        </p:nvSpPr>
        <p:spPr/>
        <p:txBody>
          <a:bodyPr>
            <a:normAutofit fontScale="90000"/>
          </a:bodyPr>
          <a:lstStyle/>
          <a:p>
            <a:pPr algn="ctr"/>
            <a:r>
              <a:rPr lang="es-PY" sz="2200" b="1" u="sng" dirty="0" smtClean="0"/>
              <a:t/>
            </a:r>
            <a:br>
              <a:rPr lang="es-PY" sz="2200" b="1" u="sng" dirty="0" smtClean="0"/>
            </a:br>
            <a:r>
              <a:rPr lang="es-PY" sz="2200" b="1" i="1" dirty="0" smtClean="0"/>
              <a:t>CUANDO LE CORRESPONDE LA TERCERA PARTE DE LOS BIENES QUE HUBIERA CORRESPONDIDO AL OTRO CÓNYUGE EN LA SUCESIÓN DE LOS SUEGROS?</a:t>
            </a:r>
            <a:r>
              <a:rPr lang="es-ES" sz="2800" dirty="0" smtClean="0"/>
              <a:t/>
            </a:r>
            <a:br>
              <a:rPr lang="es-ES" sz="2800" dirty="0" smtClean="0"/>
            </a:br>
            <a:endParaRPr lang="es-E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a:bodyPr>
          <a:lstStyle/>
          <a:p>
            <a:pPr algn="just"/>
            <a:r>
              <a:rPr lang="es-PY" dirty="0" smtClean="0"/>
              <a:t>El derecho reconocido a la viuda tiene un fundamento asistencial y se nutre de la idea de la solidaridad familiar. La nuera es una heredera legítima”. Por nuestro código vigente, y el artículo que comentamos ha mejorado en un tercio con relación a otras legislaciones.</a:t>
            </a:r>
            <a:endParaRPr lang="es-ES" dirty="0" smtClean="0"/>
          </a:p>
          <a:p>
            <a:pPr algn="just"/>
            <a:r>
              <a:rPr lang="es-PY" dirty="0" smtClean="0"/>
              <a:t>	Si tuviere hijos vivos de otro padre o madre, cesará este derecho</a:t>
            </a:r>
            <a:endParaRPr lang="es-ES" dirty="0" smtClean="0"/>
          </a:p>
          <a:p>
            <a:endParaRPr lang="es-ES" dirty="0"/>
          </a:p>
        </p:txBody>
      </p:sp>
      <p:sp>
        <p:nvSpPr>
          <p:cNvPr id="3" name="2 Título"/>
          <p:cNvSpPr>
            <a:spLocks noGrp="1"/>
          </p:cNvSpPr>
          <p:nvPr>
            <p:ph type="title"/>
          </p:nvPr>
        </p:nvSpPr>
        <p:spPr/>
        <p:txBody>
          <a:bodyPr>
            <a:normAutofit fontScale="90000"/>
          </a:bodyPr>
          <a:lstStyle/>
          <a:p>
            <a:pPr algn="ctr"/>
            <a:r>
              <a:rPr lang="es-PY" sz="2200" b="1" u="sng" dirty="0" smtClean="0"/>
              <a:t/>
            </a:r>
            <a:br>
              <a:rPr lang="es-PY" sz="2200" b="1" u="sng" dirty="0" smtClean="0"/>
            </a:br>
            <a:r>
              <a:rPr lang="es-PY" sz="2200" b="1" i="1" dirty="0" smtClean="0"/>
              <a:t>CUANDO LE CORRESPONDE LA TERCERA PARTE DE LOS BIENES QUE HUBIERA CORRESPONDIDO AL OTRO CÓNYUGE EN LA SUCESIÓN DE LOS SUEGROS?</a:t>
            </a:r>
            <a:r>
              <a:rPr lang="es-ES" sz="2800" dirty="0" smtClean="0"/>
              <a:t/>
            </a:r>
            <a:br>
              <a:rPr lang="es-ES" sz="2800" dirty="0" smtClean="0"/>
            </a:br>
            <a:endParaRPr lang="es-E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
                                            <p:txEl>
                                              <p:pRg st="0" end="0"/>
                                            </p:txEl>
                                          </p:spTgt>
                                        </p:tgtEl>
                                      </p:cBhvr>
                                    </p:animEffect>
                                    <p:animScale>
                                      <p:cBhvr>
                                        <p:cTn id="12" dur="250" autoRev="1" fill="hold"/>
                                        <p:tgtEl>
                                          <p:spTgt spid="2">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Autofit/>
          </a:bodyPr>
          <a:lstStyle/>
          <a:p>
            <a:pPr algn="just"/>
            <a:r>
              <a:rPr lang="es-PY" sz="1400" b="1" u="sng" dirty="0" smtClean="0"/>
              <a:t>Causas de exclusión de la vocación hereditaria del cónyuge supérstite:</a:t>
            </a:r>
            <a:endParaRPr lang="es-PY" sz="1400" b="1" dirty="0" smtClean="0"/>
          </a:p>
          <a:p>
            <a:pPr algn="just"/>
            <a:endParaRPr lang="es-PY" sz="1400" b="1" dirty="0" smtClean="0"/>
          </a:p>
          <a:p>
            <a:pPr lvl="0" algn="just"/>
            <a:r>
              <a:rPr lang="es-PY" sz="1400" b="1" dirty="0" smtClean="0"/>
              <a:t>Cuando hallándose enfermo uno de los cónyuges al celebrar el matrimonio, muriese de esa enfermedad dentro de los treinta días siguientes, salvo que el matrimonio se hubiere celebrado para regularizar una unión de hecho, haya o no hijos;</a:t>
            </a:r>
          </a:p>
          <a:p>
            <a:pPr lvl="0" algn="just"/>
            <a:r>
              <a:rPr lang="es-PY" sz="1400" b="1" dirty="0" smtClean="0"/>
              <a:t>Si se hallaren separados por sentencia judicial, respecto del que hubiere dado causa para ello; y</a:t>
            </a:r>
          </a:p>
          <a:p>
            <a:pPr lvl="0" algn="just"/>
            <a:r>
              <a:rPr lang="es-PY" sz="1400" b="1" dirty="0" smtClean="0"/>
              <a:t>Si lo estuvieren por mutuo consentimiento, o de hecho, sin voluntad de unirse. </a:t>
            </a:r>
          </a:p>
          <a:p>
            <a:pPr algn="just"/>
            <a:r>
              <a:rPr lang="es-PY" sz="1400" b="1" dirty="0" smtClean="0"/>
              <a:t>Esta disposición establece la falta de vocación hereditaria entre los esposos. Por el inciso 1° si uno de los cónyuges hallándose enfermo al formalizarse el matrimonio, muriese de esa enfermedad dentro de los treinta días siguientes, a menos que el matrimonio se hubiere celebrado para regularizar una unión de hecho, haya o no hijos.		Pero ¿Cuál sería la situación de una novia con anillo de compromiso que por muchos años ha mantenido las relaciones de noviazgo? Sería justo excluirle de la herencia por haberse enfermado con posterioridad al matrimonio (dentro de 30 días de celebrarse), entendemos que no, aun cuando la norma es bien clara en cuanto a su texto, interpretando el espíritu de la ley, no sería razonable privarle a esa mujer que consagró gran parte de su vida al efecto de su novio. Es una cuestión que debe ser muy bien estudiada por nuestros tribunales para sentar jurisprudencia sobre este caso que nos ocupa</a:t>
            </a:r>
            <a:endParaRPr lang="es-ES" sz="1400" b="1" dirty="0"/>
          </a:p>
        </p:txBody>
      </p:sp>
      <p:sp>
        <p:nvSpPr>
          <p:cNvPr id="3" name="2 Título"/>
          <p:cNvSpPr>
            <a:spLocks noGrp="1"/>
          </p:cNvSpPr>
          <p:nvPr>
            <p:ph type="title"/>
          </p:nvPr>
        </p:nvSpPr>
        <p:spPr/>
        <p:txBody>
          <a:bodyPr>
            <a:normAutofit fontScale="90000"/>
          </a:bodyPr>
          <a:lstStyle/>
          <a:p>
            <a:pPr algn="ctr"/>
            <a:r>
              <a:rPr lang="es-PY" sz="2400" u="sng" dirty="0" smtClean="0"/>
              <a:t/>
            </a:r>
            <a:br>
              <a:rPr lang="es-PY" sz="2400" u="sng" dirty="0" smtClean="0"/>
            </a:br>
            <a:r>
              <a:rPr lang="es-PY" sz="2400" u="sng" dirty="0" smtClean="0"/>
              <a:t/>
            </a:r>
            <a:br>
              <a:rPr lang="es-PY" sz="2400" u="sng" dirty="0" smtClean="0"/>
            </a:br>
            <a:r>
              <a:rPr lang="es-PY" sz="2400" b="1" u="sng" dirty="0" smtClean="0"/>
              <a:t>LA SUCESIÓN DE ESPOSOS NO TENDRÁ LUGAR SEGÚN EL ARTÍCULO 2587 DEL CÓDIGO CIVIL PARAGUAYO, EN LOS SIGUIENTES CASOS:</a:t>
            </a:r>
            <a:r>
              <a:rPr lang="es-PY" sz="2400" b="1" dirty="0" smtClean="0"/>
              <a:t/>
            </a:r>
            <a:br>
              <a:rPr lang="es-PY" sz="2400" b="1" dirty="0" smtClean="0"/>
            </a:br>
            <a:r>
              <a:rPr lang="es-PY" sz="2200" b="1" u="sng" dirty="0" smtClean="0"/>
              <a:t/>
            </a:r>
            <a:br>
              <a:rPr lang="es-PY" sz="2200" b="1" u="sng" dirty="0" smtClean="0"/>
            </a:br>
            <a:endParaRPr lang="es-ES" sz="28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5" name="4 CuadroTexto"/>
          <p:cNvSpPr txBox="1"/>
          <p:nvPr/>
        </p:nvSpPr>
        <p:spPr>
          <a:xfrm>
            <a:off x="539552" y="476672"/>
            <a:ext cx="8208912" cy="6217087"/>
          </a:xfrm>
          <a:prstGeom prst="rect">
            <a:avLst/>
          </a:prstGeom>
          <a:noFill/>
        </p:spPr>
        <p:txBody>
          <a:bodyPr wrap="square" rtlCol="0">
            <a:spAutoFit/>
          </a:bodyPr>
          <a:lstStyle/>
          <a:p>
            <a:pPr algn="just"/>
            <a:r>
              <a:rPr lang="es-PY" sz="2000" dirty="0" smtClean="0"/>
              <a:t>También pierde la vocación hereditaria el cónyuge que se hallare separado por sentencia judicial y respecto sólo del que hubiere dado causa para ello. El cónyuge sin culpa no pierde el derecho a la herencia, pero con voluntad de unirse.</a:t>
            </a:r>
          </a:p>
          <a:p>
            <a:pPr algn="just"/>
            <a:r>
              <a:rPr lang="es-PY" sz="2000" dirty="0" smtClean="0"/>
              <a:t>		Y, por último, si estuvieren separados por mutuo consentimiento, o de hecho, sin voluntad de unirse. ¿Cuál es la situación del cónyuge que quiere unirse al marido y no ha incurrido en falta y el otro cónyuge o la esposa no acepta la reconciliación? Entendemos que el cónyuge que no tuviere culpa y con voluntad de unirse no pierde la vocación hereditaria tratándose de separación de hecho. La esposa infiel separada de hecho del marido aunque quiera volver a unirse, si él no acepta, la mujer perderá su vocación hereditaria.</a:t>
            </a:r>
          </a:p>
          <a:p>
            <a:pPr algn="just"/>
            <a:r>
              <a:rPr lang="es-PY" sz="2000" dirty="0" smtClean="0"/>
              <a:t>		Nuestra tesis está fundamentada en la actual ley del divorcio. El que está separado de hecho o judicialmente y quiere privarse del derecho a la herencia, puede ejercer la acción de divorcio para tal efecto, aun cuando no sea culpable el otro cónyuge y desea volver a unirse.</a:t>
            </a:r>
          </a:p>
          <a:p>
            <a:pPr algn="just"/>
            <a:r>
              <a:rPr lang="es-PY" sz="2000" dirty="0" smtClean="0"/>
              <a:t>		El artículo 19 de la citada ley dispone:”El divorcio disuelve de pleno derecho la comunidad conyugal y extingue la vocación hereditaria recíproca de los dos divorciados”.</a:t>
            </a:r>
          </a:p>
          <a:p>
            <a:endParaRPr lang="es-PY"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Autofit/>
          </a:bodyPr>
          <a:lstStyle/>
          <a:p>
            <a:r>
              <a:rPr lang="es-ES" sz="4400" b="1" dirty="0" smtClean="0"/>
              <a:t>DEL CONYUGE SUPERSTITE</a:t>
            </a:r>
            <a:endParaRPr lang="es-ES"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47500" lnSpcReduction="20000"/>
          </a:bodyPr>
          <a:lstStyle/>
          <a:p>
            <a:pPr algn="just"/>
            <a:r>
              <a:rPr lang="es-PY" dirty="0" smtClean="0"/>
              <a:t>El </a:t>
            </a:r>
            <a:r>
              <a:rPr lang="es-PY" sz="4000" dirty="0" smtClean="0"/>
              <a:t>artículo 2590 del Código Civil establece que el cónyuge sobreviviente, cuando concurriere con ascendientes extramatrimoniales, tendrá derecho a una cuarta parte sobre el haber líquido hereditario de gananciales. Este beneficio no existe cuando el cónyuge concurre con ascendientes matrimoniales, disposición que ha sido modificada por la Ley N° 204, del 2 de julio de 1993, quedando redactada en los siguientes términos: “El cónyuge sobreviviente, cuando concurriere con ascendientes extramatrimoniales, tendrá derecho a una cuarta parte sobre el haber líquido hereditario de gananciales. Este beneficio no existe cuando el cónyuge concurre con ascendientes o descendientes matrimoniales”. Por tanto, el cónyuge supérstite no hereda en la parte de gananciales de su extinto esposo, si concurre con descendientes matrimoniales, extramatrimoniales o hijos adoptivos y sus descendientes; tampoco hereda en esos gananciales cuando concurre con ascendientes matrimoniales. El cónyuge sobreviviente, solo “cuando concurriese con ascendientes extramatrimoniales, tendrá derecho a una cuarta parte sobre el haber líquido hereditario de gananciales”; es una excepción a la regla que el cónyuge supérstite no hereda cuando hay ascendientes.</a:t>
            </a:r>
          </a:p>
          <a:p>
            <a:endParaRPr lang="es-ES" dirty="0"/>
          </a:p>
        </p:txBody>
      </p:sp>
      <p:sp>
        <p:nvSpPr>
          <p:cNvPr id="3" name="2 Título"/>
          <p:cNvSpPr>
            <a:spLocks noGrp="1"/>
          </p:cNvSpPr>
          <p:nvPr>
            <p:ph type="title"/>
          </p:nvPr>
        </p:nvSpPr>
        <p:spPr/>
        <p:txBody>
          <a:bodyPr>
            <a:noAutofit/>
          </a:bodyPr>
          <a:lstStyle/>
          <a:p>
            <a:pPr algn="ctr"/>
            <a:r>
              <a:rPr lang="es-PY" sz="3600" b="1" u="sng" dirty="0" smtClean="0"/>
              <a:t>DERECHO DEL CONCUBINO SOBREVIVIENTE.</a:t>
            </a:r>
            <a:endParaRPr lang="es-E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xit" presetSubtype="0" fill="hold" grpId="0" nodeType="clickEffect">
                                  <p:stCondLst>
                                    <p:cond delay="0"/>
                                  </p:stCondLst>
                                  <p:childTnLst>
                                    <p:animEffect transition="out" filter="fade">
                                      <p:cBhvr>
                                        <p:cTn id="13" dur="1000" accel="50000">
                                          <p:stCondLst>
                                            <p:cond delay="0"/>
                                          </p:stCondLst>
                                        </p:cTn>
                                        <p:tgtEl>
                                          <p:spTgt spid="2">
                                            <p:txEl>
                                              <p:pRg st="0" end="0"/>
                                            </p:txEl>
                                          </p:spTgt>
                                        </p:tgtEl>
                                      </p:cBhvr>
                                    </p:animEffect>
                                    <p:anim calcmode="lin" valueType="num">
                                      <p:cBhvr>
                                        <p:cTn id="14" dur="500" accel="50000">
                                          <p:stCondLst>
                                            <p:cond delay="0"/>
                                          </p:stCondLst>
                                        </p:cTn>
                                        <p:tgtEl>
                                          <p:spTgt spid="2">
                                            <p:txEl>
                                              <p:pRg st="0" end="0"/>
                                            </p:txEl>
                                          </p:spTgt>
                                        </p:tgtEl>
                                        <p:attrNameLst>
                                          <p:attrName>ppt_y</p:attrName>
                                        </p:attrNameLst>
                                      </p:cBhvr>
                                      <p:tavLst>
                                        <p:tav tm="0">
                                          <p:val>
                                            <p:strVal val="ppt_y"/>
                                          </p:val>
                                        </p:tav>
                                        <p:tav tm="100000">
                                          <p:val>
                                            <p:strVal val="ppt_y+.1"/>
                                          </p:val>
                                        </p:tav>
                                      </p:tavLst>
                                    </p:anim>
                                    <p:anim calcmode="lin" valueType="num">
                                      <p:cBhvr>
                                        <p:cTn id="15" dur="500" decel="50000">
                                          <p:stCondLst>
                                            <p:cond delay="500"/>
                                          </p:stCondLst>
                                        </p:cTn>
                                        <p:tgtEl>
                                          <p:spTgt spid="2">
                                            <p:txEl>
                                              <p:pRg st="0" end="0"/>
                                            </p:txEl>
                                          </p:spTgt>
                                        </p:tgtEl>
                                        <p:attrNameLst>
                                          <p:attrName>ppt_y</p:attrName>
                                        </p:attrNameLst>
                                      </p:cBhvr>
                                      <p:tavLst>
                                        <p:tav tm="0">
                                          <p:val>
                                            <p:strVal val="ppt_y"/>
                                          </p:val>
                                        </p:tav>
                                        <p:tav tm="100000">
                                          <p:val>
                                            <p:strVal val="ppt_y-.1"/>
                                          </p:val>
                                        </p:tav>
                                      </p:tavLst>
                                    </p:anim>
                                    <p:anim calcmode="lin" valueType="num">
                                      <p:cBhvr>
                                        <p:cTn id="16" dur="500" accel="50000">
                                          <p:stCondLst>
                                            <p:cond delay="500"/>
                                          </p:stCondLst>
                                        </p:cTn>
                                        <p:tgtEl>
                                          <p:spTgt spid="2">
                                            <p:txEl>
                                              <p:pRg st="0" end="0"/>
                                            </p:txEl>
                                          </p:spTgt>
                                        </p:tgtEl>
                                        <p:attrNameLst>
                                          <p:attrName>ppt_x</p:attrName>
                                        </p:attrNameLst>
                                      </p:cBhvr>
                                      <p:tavLst>
                                        <p:tav tm="0">
                                          <p:val>
                                            <p:strVal val="ppt_x"/>
                                          </p:val>
                                        </p:tav>
                                        <p:tav tm="100000">
                                          <p:val>
                                            <p:strVal val="ppt_x+.4"/>
                                          </p:val>
                                        </p:tav>
                                      </p:tavLst>
                                    </p:anim>
                                    <p:anim calcmode="lin" valueType="num">
                                      <p:cBhvr>
                                        <p:cTn id="17" dur="1000"/>
                                        <p:tgtEl>
                                          <p:spTgt spid="2">
                                            <p:txEl>
                                              <p:pRg st="0" end="0"/>
                                            </p:txEl>
                                          </p:spTgt>
                                        </p:tgtEl>
                                        <p:attrNameLst>
                                          <p:attrName>ppt_h</p:attrName>
                                        </p:attrNameLst>
                                      </p:cBhvr>
                                      <p:tavLst>
                                        <p:tav tm="0">
                                          <p:val>
                                            <p:strVal val="ppt_h"/>
                                          </p:val>
                                        </p:tav>
                                        <p:tav tm="100000">
                                          <p:val>
                                            <p:strVal val="ppt_h"/>
                                          </p:val>
                                        </p:tav>
                                      </p:tavLst>
                                    </p:anim>
                                    <p:anim calcmode="lin" valueType="num">
                                      <p:cBhvr>
                                        <p:cTn id="18" dur="500" accel="50000">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19" dur="500" decel="50000">
                                          <p:stCondLst>
                                            <p:cond delay="50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20" dur="500" accel="50000">
                                          <p:stCondLst>
                                            <p:cond delay="500"/>
                                          </p:stCondLst>
                                        </p:cTn>
                                        <p:tgtEl>
                                          <p:spTgt spid="2">
                                            <p:txEl>
                                              <p:pRg st="0" end="0"/>
                                            </p:txEl>
                                          </p:spTgt>
                                        </p:tgtEl>
                                        <p:attrNameLst>
                                          <p:attrName>style.rotation</p:attrName>
                                        </p:attrNameLst>
                                      </p:cBhvr>
                                      <p:tavLst>
                                        <p:tav tm="0">
                                          <p:val>
                                            <p:fltVal val="0"/>
                                          </p:val>
                                        </p:tav>
                                        <p:tav tm="100000">
                                          <p:val>
                                            <p:fltVal val="-90"/>
                                          </p:val>
                                        </p:tav>
                                      </p:tavLst>
                                    </p:anim>
                                    <p:set>
                                      <p:cBhvr>
                                        <p:cTn id="21" dur="1" fill="hold">
                                          <p:stCondLst>
                                            <p:cond delay="9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3" name="2 Título"/>
          <p:cNvSpPr>
            <a:spLocks noGrp="1"/>
          </p:cNvSpPr>
          <p:nvPr>
            <p:ph type="title" idx="4294967295"/>
          </p:nvPr>
        </p:nvSpPr>
        <p:spPr>
          <a:xfrm>
            <a:off x="1524000" y="1600200"/>
            <a:ext cx="7620000" cy="990600"/>
          </a:xfrm>
        </p:spPr>
        <p:txBody>
          <a:bodyPr>
            <a:normAutofit/>
          </a:bodyPr>
          <a:lstStyle/>
          <a:p>
            <a:pPr algn="ctr"/>
            <a:r>
              <a:rPr lang="es-PY" sz="2200" b="1" u="sng" dirty="0" smtClean="0"/>
              <a:t/>
            </a:r>
            <a:br>
              <a:rPr lang="es-PY" sz="2200" b="1" u="sng" dirty="0" smtClean="0"/>
            </a:br>
            <a:endParaRPr lang="es-ES" sz="2800" b="1" dirty="0"/>
          </a:p>
        </p:txBody>
      </p:sp>
      <p:sp>
        <p:nvSpPr>
          <p:cNvPr id="7" name="6 CuadroTexto"/>
          <p:cNvSpPr txBox="1"/>
          <p:nvPr/>
        </p:nvSpPr>
        <p:spPr>
          <a:xfrm>
            <a:off x="611560" y="620688"/>
            <a:ext cx="7992888" cy="5786199"/>
          </a:xfrm>
          <a:prstGeom prst="rect">
            <a:avLst/>
          </a:prstGeom>
          <a:noFill/>
        </p:spPr>
        <p:txBody>
          <a:bodyPr wrap="square" rtlCol="0">
            <a:spAutoFit/>
          </a:bodyPr>
          <a:lstStyle/>
          <a:p>
            <a:pPr algn="just"/>
            <a:r>
              <a:rPr lang="es-PY" sz="2200" dirty="0" smtClean="0"/>
              <a:t>El cónyuge sobreviviente cuando concurriere con ascendientes extramatrimoniales o descendientes extramatrimoniales, tendrá derecho sobre una cuarta parte sobre el haber líquido de gananciales. Es una novedad que nos trae el Código con respecto a los otros códigos. Por lo general, el cónyuge afronta los gastos pertinentes de la última enfermedad y los gastos que sobrevinieren al fallecimiento del causante y es precisamente para que no quede sin recursos que se da ese beneficio. Pero este beneficio no le alcanza al cónyuge cuando concurre con ascendientes matrimoniales o descendientes matrimoniales en razón de que son herederos más próximos al cónyuge, y se entiende que puede haber una mejor relación para distribuir las cargas a que hemos referido.</a:t>
            </a:r>
          </a:p>
          <a:p>
            <a:pPr algn="just"/>
            <a:r>
              <a:rPr lang="es-PY" sz="2200" dirty="0" smtClean="0"/>
              <a:t>Este artículo fue modificado parcialmente, pues por la norma constitucional y la ley 204, al quedar igualados todos los descendientes, el derecho del cónyuge supérstite queda derogado, y sólo tiene vigencia si concurre con ascendientes extramatrimoniales.</a:t>
            </a:r>
          </a:p>
          <a:p>
            <a:endParaRPr lang="es-PY"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47500" lnSpcReduction="20000"/>
          </a:bodyPr>
          <a:lstStyle/>
          <a:p>
            <a:pPr algn="just"/>
            <a:r>
              <a:rPr lang="es-PY" sz="2900" b="1" dirty="0" smtClean="0"/>
              <a:t>El matrimonio crea entre los esposos un conjunto patrimonial integrado por los bienes propios de cada uno de ellos que aporta a la comunidad y los gananciales generados durante la vida marital, siempre que no acuerden un régimen patrimonial distinto.</a:t>
            </a:r>
          </a:p>
          <a:p>
            <a:pPr algn="just"/>
            <a:r>
              <a:rPr lang="es-ES" sz="2900" b="1" dirty="0" smtClean="0"/>
              <a:t>El artículo 31 de la ley 1/92 “De los derechos personales en las relaciones de familia del matrimonio”. Son bienes propios de cada uno de los cónyuges: EDGAR CABALLERO</a:t>
            </a:r>
            <a:endParaRPr lang="es-PY" sz="2900" b="1" dirty="0" smtClean="0"/>
          </a:p>
          <a:p>
            <a:pPr algn="just"/>
            <a:r>
              <a:rPr lang="es-ES" sz="2900" b="1" dirty="0" smtClean="0"/>
              <a:t>1) todos los que pertenecen a la mujer o al marido al tiempo de contraer matrimonio;</a:t>
            </a:r>
            <a:endParaRPr lang="es-PY" sz="2900" b="1" dirty="0" smtClean="0"/>
          </a:p>
          <a:p>
            <a:pPr algn="just"/>
            <a:r>
              <a:rPr lang="es-ES" sz="2900" b="1" dirty="0" smtClean="0"/>
              <a:t>2) los que el uno o la otra adquieran durante la unión por herencia, legado, donación u otro título gratuito;</a:t>
            </a:r>
            <a:endParaRPr lang="es-PY" sz="2900" b="1" dirty="0" smtClean="0"/>
          </a:p>
          <a:p>
            <a:pPr algn="just"/>
            <a:r>
              <a:rPr lang="es-ES" sz="2900" b="1" dirty="0" smtClean="0"/>
              <a:t>3) los que adquieran durante la unión a título oneroso si la causa o título de adquisición fuese anterior a la unión;</a:t>
            </a:r>
            <a:endParaRPr lang="es-PY" sz="2900" b="1" dirty="0" smtClean="0"/>
          </a:p>
          <a:p>
            <a:pPr algn="just"/>
            <a:r>
              <a:rPr lang="es-ES" sz="2900" b="1" dirty="0" smtClean="0"/>
              <a:t>4) los adquiridos con dinero propio o en sustitución de un bien propio, siempre que en el momento de la adquisición se haga constar la procedencia del dinero, que la compra es para sí y la cosa a la que sustituye, y el otro cónyuge lo suscriba;</a:t>
            </a:r>
            <a:endParaRPr lang="es-PY" sz="2900" b="1" dirty="0" smtClean="0"/>
          </a:p>
          <a:p>
            <a:pPr algn="just"/>
            <a:r>
              <a:rPr lang="es-ES" sz="2900" b="1" dirty="0" smtClean="0"/>
              <a:t>5) la indemnización por accidentes, o por seguros de enfermedades, daños personales o vida, deduciendo las primas si ellas hubieren sido pagadas con bienes comunes;</a:t>
            </a:r>
            <a:endParaRPr lang="es-PY" sz="2900" b="1" dirty="0" smtClean="0"/>
          </a:p>
          <a:p>
            <a:pPr algn="just"/>
            <a:r>
              <a:rPr lang="es-ES" sz="2900" b="1" dirty="0" smtClean="0"/>
              <a:t>6) los derechos de autor o patentes de invención;</a:t>
            </a:r>
            <a:endParaRPr lang="es-PY" sz="2900" b="1" dirty="0" smtClean="0"/>
          </a:p>
          <a:p>
            <a:pPr algn="just"/>
            <a:r>
              <a:rPr lang="es-ES" sz="2900" b="1" dirty="0" smtClean="0"/>
              <a:t>7) los aumentos materiales que acrecieren un bien propio formando un solo cuerpo con él;</a:t>
            </a:r>
            <a:endParaRPr lang="es-PY" sz="2900" b="1" dirty="0" smtClean="0"/>
          </a:p>
          <a:p>
            <a:pPr algn="just"/>
            <a:r>
              <a:rPr lang="es-ES" sz="2900" b="1" dirty="0" smtClean="0"/>
              <a:t>8) las pensiones, rentas vitalicias y jubilaciones a favor de uno de los cónyuges anteriores al matrimonio;</a:t>
            </a:r>
            <a:endParaRPr lang="es-PY" sz="2900" b="1" dirty="0" smtClean="0"/>
          </a:p>
          <a:p>
            <a:endParaRPr lang="es-ES" dirty="0"/>
          </a:p>
        </p:txBody>
      </p:sp>
      <p:sp>
        <p:nvSpPr>
          <p:cNvPr id="6145" name="Rectangle 1"/>
          <p:cNvSpPr>
            <a:spLocks noGrp="1" noChangeArrowheads="1"/>
          </p:cNvSpPr>
          <p:nvPr>
            <p:ph type="title"/>
          </p:nvPr>
        </p:nvSpPr>
        <p:spPr bwMode="auto">
          <a:xfrm>
            <a:off x="1371600" y="1756946"/>
            <a:ext cx="7983724" cy="6771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PY" sz="2400" b="1" i="0" u="sng" strike="noStrike" cap="none" normalizeH="0" baseline="0" dirty="0" smtClean="0">
                <a:ln>
                  <a:noFill/>
                </a:ln>
                <a:solidFill>
                  <a:schemeClr val="bg1"/>
                </a:solidFill>
                <a:effectLst/>
                <a:latin typeface="Arial" pitchFamily="34" charset="0"/>
                <a:ea typeface="Times New Roman" pitchFamily="18" charset="0"/>
                <a:cs typeface="Arial" pitchFamily="34" charset="0"/>
              </a:rPr>
              <a:t>CLASES DE BIENES EN EL RÉGIMEN MATRIMONIAL</a:t>
            </a:r>
            <a:r>
              <a:rPr kumimoji="0" lang="es-PY" sz="1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PY"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PY"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PY" sz="1400" b="0" i="0" u="none" strike="noStrike" cap="none" normalizeH="0" baseline="0" dirty="0" smtClean="0">
                <a:ln>
                  <a:noFill/>
                </a:ln>
                <a:solidFill>
                  <a:schemeClr val="tx1"/>
                </a:solidFill>
                <a:effectLst/>
                <a:latin typeface="Arial" pitchFamily="34" charset="0"/>
                <a:cs typeface="Arial" pitchFamily="34" charset="0"/>
              </a:rPr>
              <a:t> </a:t>
            </a:r>
            <a:endParaRPr kumimoji="0" lang="es-PY"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3" name="2 Título"/>
          <p:cNvSpPr>
            <a:spLocks noGrp="1"/>
          </p:cNvSpPr>
          <p:nvPr>
            <p:ph type="title" idx="4294967295"/>
          </p:nvPr>
        </p:nvSpPr>
        <p:spPr>
          <a:xfrm>
            <a:off x="1524000" y="1600200"/>
            <a:ext cx="7620000" cy="990600"/>
          </a:xfrm>
        </p:spPr>
        <p:txBody>
          <a:bodyPr>
            <a:normAutofit/>
          </a:bodyPr>
          <a:lstStyle/>
          <a:p>
            <a:pPr algn="ctr"/>
            <a:r>
              <a:rPr lang="es-PY" sz="2200" b="1" u="sng" dirty="0" smtClean="0"/>
              <a:t/>
            </a:r>
            <a:br>
              <a:rPr lang="es-PY" sz="2200" b="1" u="sng" dirty="0" smtClean="0"/>
            </a:br>
            <a:endParaRPr lang="es-ES" sz="2800" b="1" dirty="0"/>
          </a:p>
        </p:txBody>
      </p:sp>
      <p:sp>
        <p:nvSpPr>
          <p:cNvPr id="5" name="4 CuadroTexto"/>
          <p:cNvSpPr txBox="1"/>
          <p:nvPr/>
        </p:nvSpPr>
        <p:spPr>
          <a:xfrm>
            <a:off x="395536" y="620688"/>
            <a:ext cx="8424936" cy="6786473"/>
          </a:xfrm>
          <a:prstGeom prst="rect">
            <a:avLst/>
          </a:prstGeom>
          <a:noFill/>
        </p:spPr>
        <p:txBody>
          <a:bodyPr wrap="square" rtlCol="0">
            <a:spAutoFit/>
          </a:bodyPr>
          <a:lstStyle/>
          <a:p>
            <a:pPr algn="just"/>
            <a:r>
              <a:rPr lang="es-ES" sz="1900" dirty="0" smtClean="0"/>
              <a:t>9) los efectos personales y recuerdos de familias, ropas, libros e instrumentos de trabajo necesarios para el ejercicio de una profesión;</a:t>
            </a:r>
            <a:endParaRPr lang="es-PY" sz="1900" dirty="0" smtClean="0"/>
          </a:p>
          <a:p>
            <a:pPr algn="just"/>
            <a:r>
              <a:rPr lang="es-ES" sz="1900" dirty="0" smtClean="0"/>
              <a:t>10) las indemnizaciones por daños sufridos en un bien propio; y</a:t>
            </a:r>
            <a:endParaRPr lang="es-PY" sz="1900" dirty="0" smtClean="0"/>
          </a:p>
          <a:p>
            <a:pPr algn="just"/>
            <a:r>
              <a:rPr lang="es-ES" sz="1900" dirty="0" smtClean="0"/>
              <a:t>11) el aumento del valor de un bien propio por mejoras hechas</a:t>
            </a:r>
            <a:endParaRPr lang="es-PY" sz="1900" dirty="0" smtClean="0"/>
          </a:p>
          <a:p>
            <a:pPr algn="just"/>
            <a:r>
              <a:rPr lang="es-ES" sz="1900" dirty="0" smtClean="0"/>
              <a:t>          durante la vigencia de la comunidad y con bienes gananciales,</a:t>
            </a:r>
            <a:endParaRPr lang="es-PY" sz="1900" dirty="0" smtClean="0"/>
          </a:p>
          <a:p>
            <a:pPr algn="just"/>
            <a:r>
              <a:rPr lang="es-ES" sz="1900" dirty="0" smtClean="0"/>
              <a:t>          dándose derecho al resarcimiento para el que no fuere titular del bien.</a:t>
            </a:r>
            <a:endParaRPr lang="es-PY" sz="1900" dirty="0" smtClean="0"/>
          </a:p>
          <a:p>
            <a:pPr algn="just"/>
            <a:r>
              <a:rPr lang="es-AR" sz="1900" dirty="0" smtClean="0"/>
              <a:t>Por su parte, el artículo 32 del mismo cuerpo legal menciona: Son bienes gananciales o comunes los obtenidos durante el matrimonio: JAVIER SALOMON</a:t>
            </a:r>
            <a:endParaRPr lang="es-PY" sz="1900" dirty="0" smtClean="0"/>
          </a:p>
          <a:p>
            <a:pPr algn="just"/>
            <a:r>
              <a:rPr lang="es-AR" sz="1900" dirty="0" smtClean="0"/>
              <a:t>1) por la industria, trabajo, comercio, oficio, o profesión de cualquiera de los cónyuges;</a:t>
            </a:r>
            <a:endParaRPr lang="es-PY" sz="1900" dirty="0" smtClean="0"/>
          </a:p>
          <a:p>
            <a:pPr algn="just"/>
            <a:r>
              <a:rPr lang="es-AR" sz="1900" dirty="0" smtClean="0"/>
              <a:t>2) los obtenidos a título oneroso a costa del caudal común, tanto si se hace la adquisición a nombre de ambos cónyuges como de uno solo de ellos;</a:t>
            </a:r>
            <a:endParaRPr lang="es-PY" sz="1900" dirty="0" smtClean="0"/>
          </a:p>
          <a:p>
            <a:pPr algn="just"/>
            <a:r>
              <a:rPr lang="es-AR" sz="1900" dirty="0" smtClean="0"/>
              <a:t>3) los frutos naturales y civiles devengados durante la unión y que proceden de los bienes comunes así como de los propios de cada cónyuge;</a:t>
            </a:r>
            <a:endParaRPr lang="es-PY" sz="1900" dirty="0" smtClean="0"/>
          </a:p>
          <a:p>
            <a:pPr algn="just"/>
            <a:r>
              <a:rPr lang="es-AR" sz="1900" dirty="0" smtClean="0"/>
              <a:t>4) las empresas y establecimientos fundados durante la vigencia de la comunidad y a costa de los bienes comunes, aunque fueren a nombre de uno solo de los esposos. Si para la fundación de la empresa concurriesen capital propio y capital ganancial, la empresa será ganancial; reconociéndose al titular del aporte propio el derecho al resarcimiento en la proporción de su aporte de capital; y</a:t>
            </a:r>
            <a:endParaRPr lang="es-PY" sz="1900" dirty="0" smtClean="0"/>
          </a:p>
          <a:p>
            <a:pPr algn="just"/>
            <a:r>
              <a:rPr lang="es-AR" sz="1900" dirty="0" smtClean="0"/>
              <a:t>5) las ganancias obtenidas por uno de los cónyuges por medio del juego lícito, como lotería o afines, u otra causa que exima de restitución.</a:t>
            </a:r>
            <a:endParaRPr lang="es-PY" sz="1900" dirty="0" smtClean="0"/>
          </a:p>
          <a:p>
            <a:r>
              <a:rPr lang="es-PY" dirty="0" smtClean="0"/>
              <a:t> </a:t>
            </a:r>
          </a:p>
          <a:p>
            <a:endParaRPr lang="es-PY"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3" name="2 Título"/>
          <p:cNvSpPr>
            <a:spLocks noGrp="1"/>
          </p:cNvSpPr>
          <p:nvPr>
            <p:ph type="title" idx="4294967295"/>
          </p:nvPr>
        </p:nvSpPr>
        <p:spPr>
          <a:xfrm>
            <a:off x="1524000" y="1600200"/>
            <a:ext cx="7620000" cy="990600"/>
          </a:xfrm>
        </p:spPr>
        <p:txBody>
          <a:bodyPr>
            <a:normAutofit/>
          </a:bodyPr>
          <a:lstStyle/>
          <a:p>
            <a:pPr algn="ctr"/>
            <a:r>
              <a:rPr lang="es-PY" sz="2200" b="1" u="sng" dirty="0" smtClean="0"/>
              <a:t/>
            </a:r>
            <a:br>
              <a:rPr lang="es-PY" sz="2200" b="1" u="sng" dirty="0" smtClean="0"/>
            </a:br>
            <a:endParaRPr lang="es-ES" sz="2800" b="1" dirty="0"/>
          </a:p>
        </p:txBody>
      </p:sp>
      <p:sp>
        <p:nvSpPr>
          <p:cNvPr id="4" name="3 CuadroTexto"/>
          <p:cNvSpPr txBox="1"/>
          <p:nvPr/>
        </p:nvSpPr>
        <p:spPr>
          <a:xfrm>
            <a:off x="755576" y="620688"/>
            <a:ext cx="7848872" cy="6340197"/>
          </a:xfrm>
          <a:prstGeom prst="rect">
            <a:avLst/>
          </a:prstGeom>
          <a:noFill/>
        </p:spPr>
        <p:txBody>
          <a:bodyPr wrap="square" rtlCol="0">
            <a:spAutoFit/>
          </a:bodyPr>
          <a:lstStyle/>
          <a:p>
            <a:pPr algn="ctr"/>
            <a:r>
              <a:rPr lang="es-PY" sz="2800" b="1" u="sng" dirty="0" smtClean="0"/>
              <a:t>DIVORCIO VINCULAR</a:t>
            </a:r>
            <a:endParaRPr lang="es-PY" sz="2800" b="1" dirty="0" smtClean="0"/>
          </a:p>
          <a:p>
            <a:pPr algn="just"/>
            <a:endParaRPr lang="es-PY" dirty="0" smtClean="0"/>
          </a:p>
          <a:p>
            <a:pPr algn="just"/>
            <a:r>
              <a:rPr lang="es-PY" u="sng" dirty="0" smtClean="0"/>
              <a:t>	</a:t>
            </a:r>
            <a:r>
              <a:rPr lang="es-PY" dirty="0" smtClean="0"/>
              <a:t>	Por ley 45 del 1 de octubre de 1991, en el Paraguay se admite el divorcio vincular, cuyo artículo 1° dispone: “Esta ley establece el divorcio que disuelve el vínculo matrimonial y habilita a los cónyuges divorciados a contraer nuevas nupcias. No hay divorcio sin sentencia judicial que así lo decrete”.</a:t>
            </a:r>
          </a:p>
          <a:p>
            <a:pPr algn="just"/>
            <a:r>
              <a:rPr lang="es-PY" dirty="0" smtClean="0"/>
              <a:t>		Dicha ley incorpora, el divorcio, como otra causal de exclusión de la herencia, al establecer en su artículo 19, que:”El divorcio disuelve de pleno derecho la comunidad conyugal y extingue la vocación hereditaria recíproca de los divorciados”.</a:t>
            </a:r>
          </a:p>
          <a:p>
            <a:pPr algn="just"/>
            <a:r>
              <a:rPr lang="es-PY" dirty="0" smtClean="0"/>
              <a:t>		El texto de la ley no admite duda: “el divorcio extingue la vocación hereditaria recíproca de los divorciados”. No se toma en consideración la culpa o inocencia de los esposos; en cualquiera de los casos de divorcio vincular los cónyuges carecen de vocación hereditaria recíproca.</a:t>
            </a:r>
          </a:p>
          <a:p>
            <a:pPr algn="just"/>
            <a:r>
              <a:rPr lang="es-PY" dirty="0" smtClean="0"/>
              <a:t>		Después de la promulgación de la Ley N° 45/91, tenemos las siguientes situaciones:</a:t>
            </a:r>
          </a:p>
          <a:p>
            <a:pPr lvl="0" algn="just"/>
            <a:r>
              <a:rPr lang="es-PY" dirty="0" smtClean="0"/>
              <a:t>Los separados de cuerpo por sentencia judicial: el inocente de la separación tiene vocación hereditaria en la sucesión del consorte culpable.</a:t>
            </a:r>
          </a:p>
          <a:p>
            <a:pPr lvl="0" algn="just"/>
            <a:r>
              <a:rPr lang="es-PY" dirty="0" smtClean="0"/>
              <a:t>El que resulte inocente en una sentencia que declare el divorcio vincular está excluido de la herencia del cónyuge </a:t>
            </a:r>
            <a:r>
              <a:rPr lang="es-PY" dirty="0" err="1" smtClean="0"/>
              <a:t>prefallecido</a:t>
            </a:r>
            <a:r>
              <a:rPr lang="es-PY" dirty="0" smtClean="0"/>
              <a:t>.</a:t>
            </a:r>
          </a:p>
          <a:p>
            <a:pPr algn="just"/>
            <a:r>
              <a:rPr lang="es-PY" dirty="0" smtClean="0"/>
              <a:t>		 </a:t>
            </a:r>
          </a:p>
          <a:p>
            <a:endParaRPr lang="es-PY"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a:r>
              <a:rPr lang="es-PY" sz="2200" b="1" u="sng" dirty="0" smtClean="0"/>
              <a:t/>
            </a:r>
            <a:br>
              <a:rPr lang="es-PY" sz="2200" b="1" u="sng" dirty="0" smtClean="0"/>
            </a:br>
            <a:r>
              <a:rPr lang="es-PY" sz="6700" b="1" u="sng" dirty="0" smtClean="0"/>
              <a:t>MUCHAS GRACIAS!!!!</a:t>
            </a:r>
            <a:endParaRPr lang="es-ES" sz="67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6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0" y="2780928"/>
            <a:ext cx="8964488" cy="3888432"/>
          </a:xfrm>
        </p:spPr>
        <p:txBody>
          <a:bodyPr>
            <a:normAutofit fontScale="32500" lnSpcReduction="20000"/>
          </a:bodyPr>
          <a:lstStyle/>
          <a:p>
            <a:r>
              <a:rPr lang="es-PY" u="sng" dirty="0" smtClean="0"/>
              <a:t>INTRODUCCIÓN.</a:t>
            </a:r>
            <a:endParaRPr lang="es-ES" dirty="0" smtClean="0"/>
          </a:p>
          <a:p>
            <a:r>
              <a:rPr lang="es-PY" dirty="0" smtClean="0"/>
              <a:t>	</a:t>
            </a:r>
            <a:endParaRPr lang="es-ES" dirty="0" smtClean="0"/>
          </a:p>
          <a:p>
            <a:r>
              <a:rPr lang="es-PY" sz="4600" dirty="0" smtClean="0"/>
              <a:t>En principio es importante mencionar que los esposos no son parientes entre sí, son cónyuges, es decir, se unen para formar una nueva vida juntos. Además, es preciso señalar que el matrimonio crea entre los esposos un conjunto patrimonial integrado por los bienes propios de cada uno de ellos que aporta a la comunidad y los gananciales generales durante la vida marital, toda vez que no acuerden un régimen patrimonial distinto.</a:t>
            </a:r>
            <a:endParaRPr lang="es-ES" sz="4600" dirty="0" smtClean="0"/>
          </a:p>
          <a:p>
            <a:r>
              <a:rPr lang="es-PY" sz="4600" dirty="0" smtClean="0"/>
              <a:t>	Es oportuno comentar que la participación del cónyuge supérstite en los bienes propios del causante, varía de acuerdo con la calidad de los herederos que con él concurren a la herencia.</a:t>
            </a:r>
            <a:endParaRPr lang="es-ES" sz="4600" dirty="0" smtClean="0"/>
          </a:p>
          <a:p>
            <a:r>
              <a:rPr lang="es-PY" sz="4600" dirty="0" smtClean="0"/>
              <a:t>	Ahora bien, no siempre el cónyuge sobreviviente hereda a al causante fallecido. Por tanto la ley contempla varios casos en que carece de vocación hereditaria.</a:t>
            </a:r>
            <a:endParaRPr lang="es-ES" sz="4600" dirty="0" smtClean="0"/>
          </a:p>
          <a:p>
            <a:r>
              <a:rPr lang="es-PY" sz="4600" dirty="0" smtClean="0"/>
              <a:t>	Por otra parte, es necesario destacar que el cónyuge que concurra con ascendientes o descendientes, no tendrá parte a título de herencia en los bienes gananciales que hubieren correspondido al causante.</a:t>
            </a:r>
            <a:endParaRPr lang="es-ES" sz="4600" dirty="0" smtClean="0"/>
          </a:p>
          <a:p>
            <a:r>
              <a:rPr lang="es-PY" sz="4600" dirty="0" smtClean="0"/>
              <a:t>	Sin embargo el cónyuge que permaneciere viudo y no tuviere hijos, o que si los tuvo, no sobrevivieren al tiempo en que se abrió la sucesión de sus suegros, tendrá derecho a la tercera parte de los bienes que hubieren correspondido al otro cónyuge en dichas sucesiones.</a:t>
            </a:r>
            <a:endParaRPr lang="es-ES" sz="4600" dirty="0" smtClean="0"/>
          </a:p>
          <a:p>
            <a:r>
              <a:rPr lang="es-PY" sz="4600" dirty="0" smtClean="0"/>
              <a:t>	Por último, es de suma importancia indicar que el cónyuge sobreviviente, en el caso que se presente con ascendientes o descendientes extramatrimoniales, tendrá derecho a una cuarta parte sobre el haber líquido hereditario de gananciales.</a:t>
            </a:r>
            <a:endParaRPr lang="es-ES" sz="4600" dirty="0"/>
          </a:p>
        </p:txBody>
      </p:sp>
      <p:sp>
        <p:nvSpPr>
          <p:cNvPr id="3" name="2 Título"/>
          <p:cNvSpPr>
            <a:spLocks noGrp="1"/>
          </p:cNvSpPr>
          <p:nvPr>
            <p:ph type="title"/>
          </p:nvPr>
        </p:nvSpPr>
        <p:spPr>
          <a:xfrm>
            <a:off x="1524000" y="1556792"/>
            <a:ext cx="7620000" cy="990600"/>
          </a:xfrm>
        </p:spPr>
        <p:txBody>
          <a:bodyPr/>
          <a:lstStyle/>
          <a:p>
            <a:r>
              <a:rPr lang="es-ES" dirty="0" smtClean="0"/>
              <a:t>Introducción</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grpId="0" nodeType="clickEffect">
                                  <p:stCondLst>
                                    <p:cond delay="0"/>
                                  </p:stCondLst>
                                  <p:childTnLst>
                                    <p:set>
                                      <p:cBhvr override="childStyle">
                                        <p:cTn id="6" dur="indefinite"/>
                                        <p:tgtEl>
                                          <p:spTgt spid="3"/>
                                        </p:tgtEl>
                                        <p:attrNameLst>
                                          <p:attrName>style.fontStyle</p:attrName>
                                        </p:attrNameLst>
                                      </p:cBhvr>
                                      <p:to>
                                        <p:strVal val="normal"/>
                                      </p:to>
                                    </p:set>
                                    <p:set>
                                      <p:cBhvr override="childStyle">
                                        <p:cTn id="7" dur="indefinite"/>
                                        <p:tgtEl>
                                          <p:spTgt spid="3"/>
                                        </p:tgtEl>
                                        <p:attrNameLst>
                                          <p:attrName>style.fontWeight</p:attrName>
                                        </p:attrNameLst>
                                      </p:cBhvr>
                                      <p:to>
                                        <p:strVal val="bold"/>
                                      </p:to>
                                    </p:set>
                                    <p:set>
                                      <p:cBhvr override="childStyle">
                                        <p:cTn id="8" dur="indefinite"/>
                                        <p:tgtEl>
                                          <p:spTgt spid="3"/>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2">
                                            <p:txEl>
                                              <p:pRg st="0" end="0"/>
                                            </p:txEl>
                                          </p:spTgt>
                                        </p:tgtEl>
                                      </p:cBhvr>
                                    </p:animEffect>
                                  </p:childTnLst>
                                </p:cTn>
                              </p:par>
                              <p:par>
                                <p:cTn id="16" presetID="53" presetClass="entr" presetSubtype="0" fill="hold" nodeType="with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p:cTn id="18"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2">
                                            <p:txEl>
                                              <p:pRg st="1" end="1"/>
                                            </p:txEl>
                                          </p:spTgt>
                                        </p:tgtEl>
                                      </p:cBhvr>
                                    </p:animEffect>
                                  </p:childTnLst>
                                </p:cTn>
                              </p:par>
                              <p:par>
                                <p:cTn id="21" presetID="53" presetClass="entr" presetSubtype="0"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2">
                                            <p:txEl>
                                              <p:pRg st="2" end="2"/>
                                            </p:txEl>
                                          </p:spTgt>
                                        </p:tgtEl>
                                      </p:cBhvr>
                                    </p:animEffect>
                                  </p:childTnLst>
                                </p:cTn>
                              </p:par>
                              <p:par>
                                <p:cTn id="26" presetID="53" presetClass="entr" presetSubtype="0" fill="hold" nodeType="with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par>
                                <p:cTn id="31" presetID="53" presetClass="entr" presetSubtype="0" fill="hold" nodeType="with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 calcmode="lin" valueType="num">
                                      <p:cBhvr>
                                        <p:cTn id="3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2">
                                            <p:txEl>
                                              <p:pRg st="4" end="4"/>
                                            </p:txEl>
                                          </p:spTgt>
                                        </p:tgtEl>
                                      </p:cBhvr>
                                    </p:animEffect>
                                  </p:childTnLst>
                                </p:cTn>
                              </p:par>
                              <p:par>
                                <p:cTn id="36" presetID="53" presetClass="entr" presetSubtype="0" fill="hold" nodeType="with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 calcmode="lin" valueType="num">
                                      <p:cBhvr>
                                        <p:cTn id="38"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2">
                                            <p:txEl>
                                              <p:pRg st="5" end="5"/>
                                            </p:txEl>
                                          </p:spTgt>
                                        </p:tgtEl>
                                      </p:cBhvr>
                                    </p:animEffect>
                                  </p:childTnLst>
                                </p:cTn>
                              </p:par>
                              <p:par>
                                <p:cTn id="41" presetID="53" presetClass="entr" presetSubtype="0" fill="hold" nodeType="with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p:cTn id="43"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2">
                                            <p:txEl>
                                              <p:pRg st="6" end="6"/>
                                            </p:txEl>
                                          </p:spTgt>
                                        </p:tgtEl>
                                      </p:cBhvr>
                                    </p:animEffect>
                                  </p:childTnLst>
                                </p:cTn>
                              </p:par>
                              <p:par>
                                <p:cTn id="46" presetID="53" presetClass="entr" presetSubtype="0" fill="hold" nodeType="with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 calcmode="lin" valueType="num">
                                      <p:cBhvr>
                                        <p:cTn id="48"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70000" lnSpcReduction="20000"/>
          </a:bodyPr>
          <a:lstStyle/>
          <a:p>
            <a:r>
              <a:rPr lang="es-PY" dirty="0" smtClean="0"/>
              <a:t>En primer lugar cabe destacar que los esposos no son parientes entre sí, son cónyuges. La sucesión de los cónyuges tiene una larga pero lenta evolución en la historia del derecho hereditario.</a:t>
            </a:r>
            <a:endParaRPr lang="es-ES" dirty="0" smtClean="0"/>
          </a:p>
          <a:p>
            <a:r>
              <a:rPr lang="es-PY" dirty="0" smtClean="0"/>
              <a:t>	“Las leyes antiguas, consigna </a:t>
            </a:r>
            <a:r>
              <a:rPr lang="es-PY" dirty="0" err="1" smtClean="0"/>
              <a:t>Prayones</a:t>
            </a:r>
            <a:r>
              <a:rPr lang="es-PY" dirty="0" smtClean="0"/>
              <a:t>, organizaban el derecho hereditario del cónyuge en una forma deficiente, restringiéndolo, sobre todo en lo que concierne a la mujer”. Y después de hacer alusión a las leyes españolas que rigieron a la Argentina, como en nuestro país, durante la Colonia y aún después de la Independencia, hasta la sanción del Código Civil en todos los sistemas la mujer estaba en un rango muy subalterno. La razón consistía en que el derecho sucesorio se basaba exclusivamente en el vínculo de sangre, sin tenerse en cuenta el vínculo matrimonial. A la mujer se la concedía algo así como una gracia, una especie de beneficio, que casi semejaba a una limosna”. Desde la adopción en el Paraguay del Código Argentino, el derecho a la sucesión del cónyuge sobreviviente se halla plenamente admitido</a:t>
            </a:r>
            <a:endParaRPr lang="es-ES" dirty="0"/>
          </a:p>
        </p:txBody>
      </p:sp>
      <p:sp>
        <p:nvSpPr>
          <p:cNvPr id="3" name="2 Título"/>
          <p:cNvSpPr>
            <a:spLocks noGrp="1"/>
          </p:cNvSpPr>
          <p:nvPr>
            <p:ph type="title"/>
          </p:nvPr>
        </p:nvSpPr>
        <p:spPr/>
        <p:txBody>
          <a:bodyPr/>
          <a:lstStyle/>
          <a:p>
            <a:r>
              <a:rPr lang="es-ES" dirty="0" smtClean="0"/>
              <a:t>De la Sucesión de los Cónyuges</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checkerboard(across)">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checkerboard(across)">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62500" lnSpcReduction="20000"/>
          </a:bodyPr>
          <a:lstStyle/>
          <a:p>
            <a:pPr algn="just"/>
            <a:r>
              <a:rPr lang="es-PY" dirty="0" smtClean="0"/>
              <a:t>La participación del cónyuge supérstite en los bienes propios del causante, varía de acuerdo con la calidad de los herederos que con él concurren a la herencia.</a:t>
            </a:r>
            <a:endParaRPr lang="es-ES" dirty="0" smtClean="0"/>
          </a:p>
          <a:p>
            <a:pPr algn="just"/>
            <a:r>
              <a:rPr lang="es-PY" dirty="0" smtClean="0"/>
              <a:t>	El artículo 2586 del Código Civil Paraguayo menciona lo siguiente: El derecho hereditario del cónyuge supérstite sobre los bienes propios del causante será:</a:t>
            </a:r>
            <a:endParaRPr lang="es-ES" dirty="0" smtClean="0"/>
          </a:p>
          <a:p>
            <a:pPr lvl="0" algn="just"/>
            <a:r>
              <a:rPr lang="es-PY" dirty="0" smtClean="0"/>
              <a:t>Igual al que corresponda a cada uno de los hijos del autor que concurran con él. En consecuencia, la porción hereditaria del esposo sobreviviente dependerá del número de hijos dejados por el causante: si quedan cinco hijos, o sus descendientes, le corresponderá una sexta parte de los bienes propios del </a:t>
            </a:r>
            <a:r>
              <a:rPr lang="es-PY" b="1" dirty="0" smtClean="0"/>
              <a:t>de </a:t>
            </a:r>
            <a:r>
              <a:rPr lang="es-PY" b="1" dirty="0" err="1" smtClean="0"/>
              <a:t>cujus</a:t>
            </a:r>
            <a:r>
              <a:rPr lang="es-PY" b="1" dirty="0" smtClean="0"/>
              <a:t>; </a:t>
            </a:r>
            <a:r>
              <a:rPr lang="es-PY" dirty="0" smtClean="0"/>
              <a:t>y así, su parte disminuirá o aumentará a medida que sean más o menos los hijos del causante que concurren a la sucesión. Si quedara un sólo hijo, al esposo sobreviviente le corresponderá la mitad de los bienes propios del causante.</a:t>
            </a:r>
            <a:endParaRPr lang="es-ES" dirty="0" smtClean="0"/>
          </a:p>
          <a:p>
            <a:pPr lvl="0" algn="just"/>
            <a:r>
              <a:rPr lang="es-PY" dirty="0" smtClean="0"/>
              <a:t>La tercera parte de la herencia si concurren con él los padres del causante, y la mitad, si sólo quedare uno de ellos. En este caso  la herencia se distribuye por cabeza. En tanto que si sólo queda el padre o la madre del marido fallecido, al cónyuge supérstite le corresponde la mitad  de los bienes propios del causante.</a:t>
            </a:r>
            <a:endParaRPr lang="es-ES" dirty="0" smtClean="0"/>
          </a:p>
          <a:p>
            <a:pPr algn="just"/>
            <a:endParaRPr lang="es-ES" dirty="0"/>
          </a:p>
        </p:txBody>
      </p:sp>
      <p:sp>
        <p:nvSpPr>
          <p:cNvPr id="3" name="2 Título"/>
          <p:cNvSpPr>
            <a:spLocks noGrp="1"/>
          </p:cNvSpPr>
          <p:nvPr>
            <p:ph type="title"/>
          </p:nvPr>
        </p:nvSpPr>
        <p:spPr/>
        <p:txBody>
          <a:bodyPr>
            <a:normAutofit/>
          </a:bodyPr>
          <a:lstStyle/>
          <a:p>
            <a:r>
              <a:rPr lang="es-PY" sz="2800" b="1" u="sng" dirty="0" smtClean="0"/>
              <a:t>DERECHOS DEL CÓNYUGE SUPÉRSTITE EN LOS BIENES PROPIOS DEL CAUSANTE</a:t>
            </a:r>
            <a:endParaRPr lang="es-ES" sz="2800" b="1"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62500" lnSpcReduction="20000"/>
          </a:bodyPr>
          <a:lstStyle/>
          <a:p>
            <a:pPr algn="just"/>
            <a:r>
              <a:rPr lang="es-PY" dirty="0" smtClean="0"/>
              <a:t>La participación del cónyuge supérstite en los bienes propios del causante, varía de acuerdo con la calidad de los herederos que con él concurren a la herencia.</a:t>
            </a:r>
            <a:endParaRPr lang="es-ES" dirty="0" smtClean="0"/>
          </a:p>
          <a:p>
            <a:pPr algn="just"/>
            <a:r>
              <a:rPr lang="es-PY" dirty="0" smtClean="0"/>
              <a:t>	El artículo 2586 del Código Civil Paraguayo menciona lo siguiente: El derecho hereditario del cónyuge supérstite sobre los bienes propios del causante será:</a:t>
            </a:r>
            <a:endParaRPr lang="es-ES" dirty="0" smtClean="0"/>
          </a:p>
          <a:p>
            <a:pPr lvl="0" algn="just"/>
            <a:r>
              <a:rPr lang="es-PY" dirty="0" smtClean="0"/>
              <a:t>Igual al que corresponda a cada uno de los hijos del autor que concurran con él. En consecuencia, la porción hereditaria del esposo sobreviviente dependerá del número de hijos dejados por el causante: si quedan cinco hijos, o sus descendientes, le corresponderá una sexta parte de los bienes propios del </a:t>
            </a:r>
            <a:r>
              <a:rPr lang="es-PY" b="1" dirty="0" smtClean="0"/>
              <a:t>de </a:t>
            </a:r>
            <a:r>
              <a:rPr lang="es-PY" b="1" dirty="0" err="1" smtClean="0"/>
              <a:t>cujus</a:t>
            </a:r>
            <a:r>
              <a:rPr lang="es-PY" b="1" dirty="0" smtClean="0"/>
              <a:t>; </a:t>
            </a:r>
            <a:r>
              <a:rPr lang="es-PY" dirty="0" smtClean="0"/>
              <a:t>y así, su parte disminuirá o aumentará a medida que sean más o menos los hijos del causante que concurren a la sucesión. Si quedara un sólo hijo, al esposo sobreviviente le corresponderá la mitad de los bienes propios del causante.</a:t>
            </a:r>
            <a:endParaRPr lang="es-ES" dirty="0" smtClean="0"/>
          </a:p>
          <a:p>
            <a:pPr lvl="0" algn="just"/>
            <a:r>
              <a:rPr lang="es-PY" dirty="0" smtClean="0"/>
              <a:t>La tercera parte de la herencia si concurren con él los padres del causante, y la mitad, si sólo quedare uno de ellos. En este caso  la herencia se distribuye por cabeza. En tanto que si sólo queda el padre o la madre del marido fallecido, al cónyuge supérstite le corresponde la mitad  de los bienes propios del causante.</a:t>
            </a:r>
            <a:endParaRPr lang="es-ES" dirty="0" smtClean="0"/>
          </a:p>
          <a:p>
            <a:pPr algn="just"/>
            <a:endParaRPr lang="es-ES" dirty="0"/>
          </a:p>
        </p:txBody>
      </p:sp>
      <p:sp>
        <p:nvSpPr>
          <p:cNvPr id="3" name="2 Título"/>
          <p:cNvSpPr>
            <a:spLocks noGrp="1"/>
          </p:cNvSpPr>
          <p:nvPr>
            <p:ph type="title"/>
          </p:nvPr>
        </p:nvSpPr>
        <p:spPr/>
        <p:txBody>
          <a:bodyPr>
            <a:normAutofit/>
          </a:bodyPr>
          <a:lstStyle/>
          <a:p>
            <a:r>
              <a:rPr lang="es-PY" sz="2800" b="1" u="sng" dirty="0" smtClean="0"/>
              <a:t>DERECHOS DEL CÓNYUGE SUPÉRSTITE EN LOS BIENES PROPIOS DEL CAUSANTE</a:t>
            </a:r>
            <a:endParaRPr lang="es-ES" sz="2800" b="1" dirty="0"/>
          </a:p>
        </p:txBody>
      </p:sp>
      <p:graphicFrame>
        <p:nvGraphicFramePr>
          <p:cNvPr id="4" name="3 Gráfico"/>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62500" lnSpcReduction="20000"/>
          </a:bodyPr>
          <a:lstStyle/>
          <a:p>
            <a:pPr algn="just"/>
            <a:r>
              <a:rPr lang="es-PY" dirty="0" smtClean="0"/>
              <a:t>La participación del cónyuge supérstite en los bienes propios del causante, varía de acuerdo con la calidad de los herederos que con él concurren a la herencia.</a:t>
            </a:r>
            <a:endParaRPr lang="es-ES" dirty="0" smtClean="0"/>
          </a:p>
          <a:p>
            <a:pPr algn="just"/>
            <a:r>
              <a:rPr lang="es-PY" dirty="0" smtClean="0"/>
              <a:t>	El artículo 2586 del Código Civil Paraguayo menciona lo siguiente: El derecho hereditario del cónyuge supérstite sobre los bienes propios del causante será:</a:t>
            </a:r>
            <a:endParaRPr lang="es-ES" dirty="0" smtClean="0"/>
          </a:p>
          <a:p>
            <a:pPr lvl="0" algn="just"/>
            <a:r>
              <a:rPr lang="es-PY" dirty="0" smtClean="0"/>
              <a:t>Igual al que corresponda a cada uno de los hijos del autor que concurran con él. En consecuencia, la porción hereditaria del esposo sobreviviente dependerá del número de hijos dejados por el causante: si quedan cinco hijos, o sus descendientes, le corresponderá una sexta parte de los bienes propios del </a:t>
            </a:r>
            <a:r>
              <a:rPr lang="es-PY" b="1" dirty="0" smtClean="0"/>
              <a:t>de </a:t>
            </a:r>
            <a:r>
              <a:rPr lang="es-PY" b="1" dirty="0" err="1" smtClean="0"/>
              <a:t>cujus</a:t>
            </a:r>
            <a:r>
              <a:rPr lang="es-PY" b="1" dirty="0" smtClean="0"/>
              <a:t>; </a:t>
            </a:r>
            <a:r>
              <a:rPr lang="es-PY" dirty="0" smtClean="0"/>
              <a:t>y así, su parte disminuirá o aumentará a medida que sean más o menos los hijos del causante que concurren a la sucesión. Si quedara un sólo hijo, al esposo sobreviviente le corresponderá la mitad de los bienes propios del causante.</a:t>
            </a:r>
            <a:endParaRPr lang="es-ES" dirty="0" smtClean="0"/>
          </a:p>
          <a:p>
            <a:pPr lvl="0" algn="just"/>
            <a:r>
              <a:rPr lang="es-PY" dirty="0" smtClean="0"/>
              <a:t>La tercera parte de la herencia si concurren con él los padres del causante, y la mitad, si sólo quedare uno de ellos. En este caso  la herencia se distribuye por cabeza. En tanto que si sólo queda el padre o la madre del marido fallecido, al cónyuge supérstite le corresponde la mitad  de los bienes propios del causante.</a:t>
            </a:r>
            <a:endParaRPr lang="es-ES" dirty="0" smtClean="0"/>
          </a:p>
          <a:p>
            <a:pPr algn="just"/>
            <a:endParaRPr lang="es-ES" dirty="0"/>
          </a:p>
        </p:txBody>
      </p:sp>
      <p:sp>
        <p:nvSpPr>
          <p:cNvPr id="3" name="2 Título"/>
          <p:cNvSpPr>
            <a:spLocks noGrp="1"/>
          </p:cNvSpPr>
          <p:nvPr>
            <p:ph type="title"/>
          </p:nvPr>
        </p:nvSpPr>
        <p:spPr/>
        <p:txBody>
          <a:bodyPr>
            <a:normAutofit/>
          </a:bodyPr>
          <a:lstStyle/>
          <a:p>
            <a:r>
              <a:rPr lang="es-PY" sz="2800" b="1" u="sng" dirty="0" smtClean="0"/>
              <a:t>DERECHOS DEL CÓNYUGE SUPÉRSTITE EN LOS BIENES PROPIOS DEL CAUSANTE</a:t>
            </a:r>
            <a:endParaRPr lang="es-ES" sz="2800" b="1" dirty="0"/>
          </a:p>
        </p:txBody>
      </p:sp>
      <p:graphicFrame>
        <p:nvGraphicFramePr>
          <p:cNvPr id="4" name="3 Gráfico"/>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62500" lnSpcReduction="20000"/>
          </a:bodyPr>
          <a:lstStyle/>
          <a:p>
            <a:pPr algn="just"/>
            <a:r>
              <a:rPr lang="es-PY" dirty="0" smtClean="0"/>
              <a:t>La participación del cónyuge supérstite en los bienes propios del causante, varía de acuerdo con la calidad de los herederos que con él concurren a la herencia.</a:t>
            </a:r>
            <a:endParaRPr lang="es-ES" dirty="0" smtClean="0"/>
          </a:p>
          <a:p>
            <a:pPr algn="just"/>
            <a:r>
              <a:rPr lang="es-PY" dirty="0" smtClean="0"/>
              <a:t>	El artículo 2586 del Código Civil Paraguayo menciona lo siguiente: El derecho hereditario del cónyuge supérstite sobre los bienes propios del causante será:</a:t>
            </a:r>
            <a:endParaRPr lang="es-ES" dirty="0" smtClean="0"/>
          </a:p>
          <a:p>
            <a:pPr lvl="0" algn="just"/>
            <a:r>
              <a:rPr lang="es-PY" dirty="0" smtClean="0"/>
              <a:t>Igual al que corresponda a cada uno de los hijos del autor que concurran con él. En consecuencia, la porción hereditaria del esposo sobreviviente dependerá del número de hijos dejados por el causante: si quedan cinco hijos, o sus descendientes, le corresponderá una sexta parte de los bienes propios del </a:t>
            </a:r>
            <a:r>
              <a:rPr lang="es-PY" b="1" dirty="0" smtClean="0"/>
              <a:t>de </a:t>
            </a:r>
            <a:r>
              <a:rPr lang="es-PY" b="1" dirty="0" err="1" smtClean="0"/>
              <a:t>cujus</a:t>
            </a:r>
            <a:r>
              <a:rPr lang="es-PY" b="1" dirty="0" smtClean="0"/>
              <a:t>; </a:t>
            </a:r>
            <a:r>
              <a:rPr lang="es-PY" dirty="0" smtClean="0"/>
              <a:t>y así, su parte disminuirá o aumentará a medida que sean más o menos los hijos del causante que concurren a la sucesión. Si quedara un sólo hijo, al esposo sobreviviente le corresponderá la mitad de los bienes propios del causante.</a:t>
            </a:r>
            <a:endParaRPr lang="es-ES" dirty="0" smtClean="0"/>
          </a:p>
          <a:p>
            <a:pPr lvl="0" algn="just"/>
            <a:r>
              <a:rPr lang="es-PY" dirty="0" smtClean="0"/>
              <a:t>La tercera parte de la herencia si concurren con él los padres del causante, y la mitad, si sólo quedare uno de ellos. En este caso  la herencia se distribuye por cabeza. En tanto que si sólo queda el padre o la madre del marido fallecido, al cónyuge supérstite le corresponde la mitad  de los bienes propios del causante.</a:t>
            </a:r>
            <a:endParaRPr lang="es-ES" dirty="0" smtClean="0"/>
          </a:p>
          <a:p>
            <a:pPr algn="just"/>
            <a:endParaRPr lang="es-ES" dirty="0"/>
          </a:p>
        </p:txBody>
      </p:sp>
      <p:sp>
        <p:nvSpPr>
          <p:cNvPr id="3" name="2 Título"/>
          <p:cNvSpPr>
            <a:spLocks noGrp="1"/>
          </p:cNvSpPr>
          <p:nvPr>
            <p:ph type="title"/>
          </p:nvPr>
        </p:nvSpPr>
        <p:spPr/>
        <p:txBody>
          <a:bodyPr>
            <a:normAutofit/>
          </a:bodyPr>
          <a:lstStyle/>
          <a:p>
            <a:r>
              <a:rPr lang="es-PY" sz="2800" b="1" u="sng" dirty="0" smtClean="0"/>
              <a:t>DERECHOS DEL CÓNYUGE SUPÉRSTITE EN LOS BIENES PROPIOS DEL CAUSANTE</a:t>
            </a:r>
            <a:endParaRPr lang="es-ES" sz="2800" b="1" dirty="0"/>
          </a:p>
        </p:txBody>
      </p:sp>
      <p:graphicFrame>
        <p:nvGraphicFramePr>
          <p:cNvPr id="4" name="3 Gráfico"/>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251520" y="2743200"/>
            <a:ext cx="8640960" cy="3926160"/>
          </a:xfrm>
        </p:spPr>
        <p:txBody>
          <a:bodyPr>
            <a:normAutofit fontScale="62500" lnSpcReduction="20000"/>
          </a:bodyPr>
          <a:lstStyle/>
          <a:p>
            <a:pPr lvl="0"/>
            <a:r>
              <a:rPr lang="es-PY" dirty="0" smtClean="0"/>
              <a:t>La mitad, si fallecidos los dos suegros, concurrieren otros ascendientes, es decir, si fallecidos los padres del causante, concurren a la herencia ascendientes como los abuelos, por ejemplo, cualquiera sea el número de éstos, al cónyuge sobreviviente le corresponde la mitad de los bienes; y</a:t>
            </a:r>
            <a:endParaRPr lang="es-ES" dirty="0" smtClean="0"/>
          </a:p>
          <a:p>
            <a:pPr lvl="0"/>
            <a:r>
              <a:rPr lang="es-PY" dirty="0" smtClean="0"/>
              <a:t>La totalidad, si no existieren descendientes ni ascendientes. En este caso el cónyuge recibe la totalidad de la herencia, excluyendo a los colaterales. Cabe destacar que los descendientes o ascendientes mencionados por la ley son matrimoniales o extramatrimoniales.</a:t>
            </a:r>
            <a:endParaRPr lang="es-ES" dirty="0" smtClean="0"/>
          </a:p>
          <a:p>
            <a:r>
              <a:rPr lang="es-PY" dirty="0" smtClean="0"/>
              <a:t>Es oportuno aclarar que el cónyuge no hereda sobre los bienes gananciales del otro cónyuge, salvo cuando no concurren descendientes ni ascendientes, pues excluye a los colaterales, es decir, a los hermanos del causante y demás parientes colaterales en grado de suceder.</a:t>
            </a:r>
            <a:endParaRPr lang="es-ES" dirty="0" smtClean="0"/>
          </a:p>
          <a:p>
            <a:r>
              <a:rPr lang="es-PY" dirty="0" smtClean="0"/>
              <a:t>En los bienes propios del causante, el cónyuge recibe igual parte como si fuese un hijo del autor, es así que, si deben repartirse diez millones de guaraníes en concepto de herencia entre dos hijos matrimoniales, una cónyuge sobreviviente y dos hijos extramatrimoniales recibirán de cada cual dos millones de guaraníes</a:t>
            </a:r>
            <a:endParaRPr lang="es-ES" dirty="0" smtClean="0"/>
          </a:p>
          <a:p>
            <a:pPr algn="just"/>
            <a:endParaRPr lang="es-ES" dirty="0"/>
          </a:p>
        </p:txBody>
      </p:sp>
      <p:sp>
        <p:nvSpPr>
          <p:cNvPr id="3" name="2 Título"/>
          <p:cNvSpPr>
            <a:spLocks noGrp="1"/>
          </p:cNvSpPr>
          <p:nvPr>
            <p:ph type="title"/>
          </p:nvPr>
        </p:nvSpPr>
        <p:spPr/>
        <p:txBody>
          <a:bodyPr>
            <a:normAutofit/>
          </a:bodyPr>
          <a:lstStyle/>
          <a:p>
            <a:r>
              <a:rPr lang="es-PY" sz="2800" b="1" u="sng" dirty="0" smtClean="0"/>
              <a:t>DERECHOS DEL CÓNYUGE SUPÉRSTITE EN LOS BIENES PROPIOS DEL CAUSANTE</a:t>
            </a:r>
            <a:endParaRPr lang="es-E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dow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down)">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1850</TotalTime>
  <Words>2457</Words>
  <Application>Microsoft Office PowerPoint</Application>
  <PresentationFormat>Presentación en pantalla (4:3)</PresentationFormat>
  <Paragraphs>138</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Intermedio</vt:lpstr>
      <vt:lpstr>DERECHO SUCESORIO</vt:lpstr>
      <vt:lpstr>Diapositiva 2</vt:lpstr>
      <vt:lpstr>Introducción</vt:lpstr>
      <vt:lpstr>De la Sucesión de los Cónyuges</vt:lpstr>
      <vt:lpstr>DERECHOS DEL CÓNYUGE SUPÉRSTITE EN LOS BIENES PROPIOS DEL CAUSANTE</vt:lpstr>
      <vt:lpstr>DERECHOS DEL CÓNYUGE SUPÉRSTITE EN LOS BIENES PROPIOS DEL CAUSANTE</vt:lpstr>
      <vt:lpstr>DERECHOS DEL CÓNYUGE SUPÉRSTITE EN LOS BIENES PROPIOS DEL CAUSANTE</vt:lpstr>
      <vt:lpstr>DERECHOS DEL CÓNYUGE SUPÉRSTITE EN LOS BIENES PROPIOS DEL CAUSANTE</vt:lpstr>
      <vt:lpstr>DERECHOS DEL CÓNYUGE SUPÉRSTITE EN LOS BIENES PROPIOS DEL CAUSANTE</vt:lpstr>
      <vt:lpstr>EL CÓNYUGE EXCLUYE A LOS PARIENTES COLATERALES</vt:lpstr>
      <vt:lpstr>DERECHOS DEL CÓNYUGE SUPÉRSTITE EN LOS BIENES PROPIOS DEL CAUSANTE</vt:lpstr>
      <vt:lpstr>EL CÓNYUGE QUE CONCURRE CON ASCENDIENTES O DESCENDIENTES NO HEREDA EN LOS BIENES GANANCIALES DEL CAUSANTE</vt:lpstr>
      <vt:lpstr>DERECHOS DEL CÓNYUGE SUPÉRSTITE EN LOS BIENES PROPIOS DEL CAUSANTE</vt:lpstr>
      <vt:lpstr>EL CÓNYUGE QUE CONCURRE CON ASCENDIENTES O DESCENDIENTES NO HEREDA EN LOS BIENES GANANCIALES DEL CAUSANTE</vt:lpstr>
      <vt:lpstr> CUANDO LE CORRESPONDE LA TERCERA PARTE DE LOS BIENES QUE HUBIERA CORRESPONDIDO AL OTRO CÓNYUGE EN LA SUCESIÓN DE LOS SUEGROS? </vt:lpstr>
      <vt:lpstr> CUANDO LE CORRESPONDE LA TERCERA PARTE DE LOS BIENES QUE HUBIERA CORRESPONDIDO AL OTRO CÓNYUGE EN LA SUCESIÓN DE LOS SUEGROS? </vt:lpstr>
      <vt:lpstr> CUANDO LE CORRESPONDE LA TERCERA PARTE DE LOS BIENES QUE HUBIERA CORRESPONDIDO AL OTRO CÓNYUGE EN LA SUCESIÓN DE LOS SUEGROS? </vt:lpstr>
      <vt:lpstr>  LA SUCESIÓN DE ESPOSOS NO TENDRÁ LUGAR SEGÚN EL ARTÍCULO 2587 DEL CÓDIGO CIVIL PARAGUAYO, EN LOS SIGUIENTES CASOS:  </vt:lpstr>
      <vt:lpstr>Diapositiva 19</vt:lpstr>
      <vt:lpstr>DERECHO DEL CONCUBINO SOBREVIVIENTE.</vt:lpstr>
      <vt:lpstr> </vt:lpstr>
      <vt:lpstr>CLASES DE BIENES EN EL RÉGIMEN MATRIMONIAL.   </vt:lpstr>
      <vt:lpstr> </vt:lpstr>
      <vt:lpstr> </vt:lpstr>
      <vt:lpstr> 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Usuario</cp:lastModifiedBy>
  <cp:revision>29</cp:revision>
  <dcterms:created xsi:type="dcterms:W3CDTF">2013-03-13T00:39:29Z</dcterms:created>
  <dcterms:modified xsi:type="dcterms:W3CDTF">2013-03-24T19:05:36Z</dcterms:modified>
</cp:coreProperties>
</file>